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76" r:id="rId4"/>
    <p:sldId id="258" r:id="rId5"/>
    <p:sldId id="289" r:id="rId6"/>
    <p:sldId id="257" r:id="rId7"/>
    <p:sldId id="277" r:id="rId8"/>
    <p:sldId id="260" r:id="rId9"/>
    <p:sldId id="262" r:id="rId10"/>
    <p:sldId id="261" r:id="rId11"/>
    <p:sldId id="278" r:id="rId12"/>
    <p:sldId id="267" r:id="rId13"/>
    <p:sldId id="268" r:id="rId14"/>
    <p:sldId id="269" r:id="rId15"/>
    <p:sldId id="270" r:id="rId16"/>
    <p:sldId id="279" r:id="rId17"/>
    <p:sldId id="284" r:id="rId18"/>
    <p:sldId id="282" r:id="rId19"/>
    <p:sldId id="271" r:id="rId20"/>
    <p:sldId id="290" r:id="rId21"/>
    <p:sldId id="272" r:id="rId22"/>
    <p:sldId id="273" r:id="rId23"/>
    <p:sldId id="281" r:id="rId24"/>
    <p:sldId id="280" r:id="rId25"/>
    <p:sldId id="291" r:id="rId26"/>
    <p:sldId id="296" r:id="rId27"/>
    <p:sldId id="292" r:id="rId28"/>
    <p:sldId id="287" r:id="rId29"/>
    <p:sldId id="293" r:id="rId30"/>
    <p:sldId id="295" r:id="rId31"/>
    <p:sldId id="294" r:id="rId32"/>
    <p:sldId id="298" r:id="rId33"/>
    <p:sldId id="297" r:id="rId34"/>
    <p:sldId id="299"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5775"/>
  </p:normalViewPr>
  <p:slideViewPr>
    <p:cSldViewPr snapToGrid="0">
      <p:cViewPr varScale="1">
        <p:scale>
          <a:sx n="110" d="100"/>
          <a:sy n="110" d="100"/>
        </p:scale>
        <p:origin x="6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EB4A24-583F-4FB8-B0F5-F38D399A8312}" type="doc">
      <dgm:prSet loTypeId="urn:microsoft.com/office/officeart/2016/7/layout/LinearBlockProcessNumbered" loCatId="process" qsTypeId="urn:microsoft.com/office/officeart/2005/8/quickstyle/simple4" qsCatId="simple" csTypeId="urn:microsoft.com/office/officeart/2005/8/colors/accent1_2" csCatId="accent1" phldr="1"/>
      <dgm:spPr/>
      <dgm:t>
        <a:bodyPr/>
        <a:lstStyle/>
        <a:p>
          <a:endParaRPr lang="en-US"/>
        </a:p>
      </dgm:t>
    </dgm:pt>
    <dgm:pt modelId="{F0F58D44-E6EF-4C66-8397-3A3DBAA7917E}">
      <dgm:prSet/>
      <dgm:spPr/>
      <dgm:t>
        <a:bodyPr/>
        <a:lstStyle/>
        <a:p>
          <a:r>
            <a:rPr lang="en-US" dirty="0"/>
            <a:t>1. Data exploring and preprocessing;</a:t>
          </a:r>
        </a:p>
      </dgm:t>
    </dgm:pt>
    <dgm:pt modelId="{EBDF0507-548F-4BD3-A571-D6C845A8309F}" type="parTrans" cxnId="{945C1F31-33BC-4256-86F5-CDB7585471CD}">
      <dgm:prSet/>
      <dgm:spPr/>
      <dgm:t>
        <a:bodyPr/>
        <a:lstStyle/>
        <a:p>
          <a:endParaRPr lang="en-US"/>
        </a:p>
      </dgm:t>
    </dgm:pt>
    <dgm:pt modelId="{55762526-6010-42B3-9900-392D2D4CA1D9}" type="sibTrans" cxnId="{945C1F31-33BC-4256-86F5-CDB7585471CD}">
      <dgm:prSet phldrT="01" phldr="0"/>
      <dgm:spPr/>
      <dgm:t>
        <a:bodyPr/>
        <a:lstStyle/>
        <a:p>
          <a:r>
            <a:rPr lang="en-US" dirty="0"/>
            <a:t>01</a:t>
          </a:r>
        </a:p>
      </dgm:t>
    </dgm:pt>
    <dgm:pt modelId="{5CCE38A2-615B-4158-9028-CD866D720076}">
      <dgm:prSet/>
      <dgm:spPr/>
      <dgm:t>
        <a:bodyPr/>
        <a:lstStyle/>
        <a:p>
          <a:r>
            <a:rPr lang="en-US" dirty="0"/>
            <a:t>2. Convert text information into ‘readable’ information that can be processed by a computer, which can also be called natural language processing(NLP);</a:t>
          </a:r>
        </a:p>
      </dgm:t>
    </dgm:pt>
    <dgm:pt modelId="{8DDC3160-9BFF-426B-9725-5CAEE9E2A618}" type="parTrans" cxnId="{317D0F44-4733-400E-B14D-C63813F9912E}">
      <dgm:prSet/>
      <dgm:spPr/>
      <dgm:t>
        <a:bodyPr/>
        <a:lstStyle/>
        <a:p>
          <a:endParaRPr lang="en-US"/>
        </a:p>
      </dgm:t>
    </dgm:pt>
    <dgm:pt modelId="{1DE3F8AA-57C5-463A-B7DA-4801C0AB3637}" type="sibTrans" cxnId="{317D0F44-4733-400E-B14D-C63813F9912E}">
      <dgm:prSet phldrT="02" phldr="0"/>
      <dgm:spPr/>
      <dgm:t>
        <a:bodyPr/>
        <a:lstStyle/>
        <a:p>
          <a:r>
            <a:rPr lang="en-US"/>
            <a:t>02</a:t>
          </a:r>
        </a:p>
      </dgm:t>
    </dgm:pt>
    <dgm:pt modelId="{395C6A93-9B97-47DE-A0D1-23B0EA1B2D00}">
      <dgm:prSet/>
      <dgm:spPr/>
      <dgm:t>
        <a:bodyPr/>
        <a:lstStyle/>
        <a:p>
          <a:r>
            <a:rPr lang="en-US" dirty="0"/>
            <a:t>3. Construct and select an appropriate model for training;</a:t>
          </a:r>
        </a:p>
      </dgm:t>
    </dgm:pt>
    <dgm:pt modelId="{2693339F-B09E-4D95-8618-B362AFF91B22}" type="parTrans" cxnId="{F28062B3-0ABC-40A6-9B4F-7BD6FEB10F92}">
      <dgm:prSet/>
      <dgm:spPr/>
      <dgm:t>
        <a:bodyPr/>
        <a:lstStyle/>
        <a:p>
          <a:endParaRPr lang="en-US"/>
        </a:p>
      </dgm:t>
    </dgm:pt>
    <dgm:pt modelId="{71DF3152-6C34-4F9A-8A85-36A95038CFE5}" type="sibTrans" cxnId="{F28062B3-0ABC-40A6-9B4F-7BD6FEB10F92}">
      <dgm:prSet phldrT="03" phldr="0"/>
      <dgm:spPr/>
      <dgm:t>
        <a:bodyPr/>
        <a:lstStyle/>
        <a:p>
          <a:r>
            <a:rPr lang="en-US"/>
            <a:t>03</a:t>
          </a:r>
        </a:p>
      </dgm:t>
    </dgm:pt>
    <dgm:pt modelId="{3635A6F7-62F9-4128-8D43-28D761248BB1}">
      <dgm:prSet/>
      <dgm:spPr/>
      <dgm:t>
        <a:bodyPr/>
        <a:lstStyle/>
        <a:p>
          <a:r>
            <a:rPr lang="en-US"/>
            <a:t>4. Apply test data to make predictions.</a:t>
          </a:r>
        </a:p>
      </dgm:t>
    </dgm:pt>
    <dgm:pt modelId="{FB1B9832-39DD-4278-BDC0-36A1E2F1595F}" type="parTrans" cxnId="{10F8EA6D-5E4D-4601-972F-BFC7D9DB1F47}">
      <dgm:prSet/>
      <dgm:spPr/>
      <dgm:t>
        <a:bodyPr/>
        <a:lstStyle/>
        <a:p>
          <a:endParaRPr lang="en-US"/>
        </a:p>
      </dgm:t>
    </dgm:pt>
    <dgm:pt modelId="{47F194B9-D886-4081-98F9-A07F11BD6BF2}" type="sibTrans" cxnId="{10F8EA6D-5E4D-4601-972F-BFC7D9DB1F47}">
      <dgm:prSet phldrT="04" phldr="0"/>
      <dgm:spPr/>
      <dgm:t>
        <a:bodyPr/>
        <a:lstStyle/>
        <a:p>
          <a:r>
            <a:rPr lang="en-US"/>
            <a:t>04</a:t>
          </a:r>
        </a:p>
      </dgm:t>
    </dgm:pt>
    <dgm:pt modelId="{BFE091D9-367F-BC4F-999D-47F6AEFF84F9}" type="pres">
      <dgm:prSet presAssocID="{BDEB4A24-583F-4FB8-B0F5-F38D399A8312}" presName="Name0" presStyleCnt="0">
        <dgm:presLayoutVars>
          <dgm:animLvl val="lvl"/>
          <dgm:resizeHandles val="exact"/>
        </dgm:presLayoutVars>
      </dgm:prSet>
      <dgm:spPr/>
    </dgm:pt>
    <dgm:pt modelId="{68FD17C3-9135-3841-AA26-672DBCCA24DE}" type="pres">
      <dgm:prSet presAssocID="{F0F58D44-E6EF-4C66-8397-3A3DBAA7917E}" presName="compositeNode" presStyleCnt="0">
        <dgm:presLayoutVars>
          <dgm:bulletEnabled val="1"/>
        </dgm:presLayoutVars>
      </dgm:prSet>
      <dgm:spPr/>
    </dgm:pt>
    <dgm:pt modelId="{F96D03A2-C060-4746-BC47-D45074985B00}" type="pres">
      <dgm:prSet presAssocID="{F0F58D44-E6EF-4C66-8397-3A3DBAA7917E}" presName="bgRect" presStyleLbl="alignNode1" presStyleIdx="0" presStyleCnt="4"/>
      <dgm:spPr/>
    </dgm:pt>
    <dgm:pt modelId="{C5B2B229-76BF-654B-B560-ABE5AB23FC81}" type="pres">
      <dgm:prSet presAssocID="{55762526-6010-42B3-9900-392D2D4CA1D9}" presName="sibTransNodeRect" presStyleLbl="alignNode1" presStyleIdx="0" presStyleCnt="4">
        <dgm:presLayoutVars>
          <dgm:chMax val="0"/>
          <dgm:bulletEnabled val="1"/>
        </dgm:presLayoutVars>
      </dgm:prSet>
      <dgm:spPr/>
    </dgm:pt>
    <dgm:pt modelId="{3406178C-AD16-3C4B-BD16-FF0C405AD383}" type="pres">
      <dgm:prSet presAssocID="{F0F58D44-E6EF-4C66-8397-3A3DBAA7917E}" presName="nodeRect" presStyleLbl="alignNode1" presStyleIdx="0" presStyleCnt="4">
        <dgm:presLayoutVars>
          <dgm:bulletEnabled val="1"/>
        </dgm:presLayoutVars>
      </dgm:prSet>
      <dgm:spPr/>
    </dgm:pt>
    <dgm:pt modelId="{65314D2E-7DE7-074A-979D-3B5D95417A04}" type="pres">
      <dgm:prSet presAssocID="{55762526-6010-42B3-9900-392D2D4CA1D9}" presName="sibTrans" presStyleCnt="0"/>
      <dgm:spPr/>
    </dgm:pt>
    <dgm:pt modelId="{43272027-87E9-4F48-8245-7F73009FBEEE}" type="pres">
      <dgm:prSet presAssocID="{5CCE38A2-615B-4158-9028-CD866D720076}" presName="compositeNode" presStyleCnt="0">
        <dgm:presLayoutVars>
          <dgm:bulletEnabled val="1"/>
        </dgm:presLayoutVars>
      </dgm:prSet>
      <dgm:spPr/>
    </dgm:pt>
    <dgm:pt modelId="{E229AF67-214D-CD43-9894-BD90EFEE08DC}" type="pres">
      <dgm:prSet presAssocID="{5CCE38A2-615B-4158-9028-CD866D720076}" presName="bgRect" presStyleLbl="alignNode1" presStyleIdx="1" presStyleCnt="4"/>
      <dgm:spPr/>
    </dgm:pt>
    <dgm:pt modelId="{EC9E2DF3-03FA-004F-BE89-AAF2B1A02B45}" type="pres">
      <dgm:prSet presAssocID="{1DE3F8AA-57C5-463A-B7DA-4801C0AB3637}" presName="sibTransNodeRect" presStyleLbl="alignNode1" presStyleIdx="1" presStyleCnt="4">
        <dgm:presLayoutVars>
          <dgm:chMax val="0"/>
          <dgm:bulletEnabled val="1"/>
        </dgm:presLayoutVars>
      </dgm:prSet>
      <dgm:spPr/>
    </dgm:pt>
    <dgm:pt modelId="{4A24C8AB-93CC-6A49-9D9F-1564A09AA09F}" type="pres">
      <dgm:prSet presAssocID="{5CCE38A2-615B-4158-9028-CD866D720076}" presName="nodeRect" presStyleLbl="alignNode1" presStyleIdx="1" presStyleCnt="4">
        <dgm:presLayoutVars>
          <dgm:bulletEnabled val="1"/>
        </dgm:presLayoutVars>
      </dgm:prSet>
      <dgm:spPr/>
    </dgm:pt>
    <dgm:pt modelId="{F9A28B76-6E38-D548-BAD6-1A4925C8AB00}" type="pres">
      <dgm:prSet presAssocID="{1DE3F8AA-57C5-463A-B7DA-4801C0AB3637}" presName="sibTrans" presStyleCnt="0"/>
      <dgm:spPr/>
    </dgm:pt>
    <dgm:pt modelId="{684A16CF-4C60-B046-BC30-493035A35F6C}" type="pres">
      <dgm:prSet presAssocID="{395C6A93-9B97-47DE-A0D1-23B0EA1B2D00}" presName="compositeNode" presStyleCnt="0">
        <dgm:presLayoutVars>
          <dgm:bulletEnabled val="1"/>
        </dgm:presLayoutVars>
      </dgm:prSet>
      <dgm:spPr/>
    </dgm:pt>
    <dgm:pt modelId="{E923874F-17A0-1549-B6D9-0B33E2B97E11}" type="pres">
      <dgm:prSet presAssocID="{395C6A93-9B97-47DE-A0D1-23B0EA1B2D00}" presName="bgRect" presStyleLbl="alignNode1" presStyleIdx="2" presStyleCnt="4"/>
      <dgm:spPr/>
    </dgm:pt>
    <dgm:pt modelId="{72080C4B-002B-124A-8724-15859DF22E0C}" type="pres">
      <dgm:prSet presAssocID="{71DF3152-6C34-4F9A-8A85-36A95038CFE5}" presName="sibTransNodeRect" presStyleLbl="alignNode1" presStyleIdx="2" presStyleCnt="4">
        <dgm:presLayoutVars>
          <dgm:chMax val="0"/>
          <dgm:bulletEnabled val="1"/>
        </dgm:presLayoutVars>
      </dgm:prSet>
      <dgm:spPr/>
    </dgm:pt>
    <dgm:pt modelId="{AF699394-243F-5D4C-9465-81A3A2AE5587}" type="pres">
      <dgm:prSet presAssocID="{395C6A93-9B97-47DE-A0D1-23B0EA1B2D00}" presName="nodeRect" presStyleLbl="alignNode1" presStyleIdx="2" presStyleCnt="4">
        <dgm:presLayoutVars>
          <dgm:bulletEnabled val="1"/>
        </dgm:presLayoutVars>
      </dgm:prSet>
      <dgm:spPr/>
    </dgm:pt>
    <dgm:pt modelId="{0A0EFBC4-9566-224A-B7CE-CDCB1969CAC9}" type="pres">
      <dgm:prSet presAssocID="{71DF3152-6C34-4F9A-8A85-36A95038CFE5}" presName="sibTrans" presStyleCnt="0"/>
      <dgm:spPr/>
    </dgm:pt>
    <dgm:pt modelId="{027941DF-7E07-864E-B623-F6EB98A7987D}" type="pres">
      <dgm:prSet presAssocID="{3635A6F7-62F9-4128-8D43-28D761248BB1}" presName="compositeNode" presStyleCnt="0">
        <dgm:presLayoutVars>
          <dgm:bulletEnabled val="1"/>
        </dgm:presLayoutVars>
      </dgm:prSet>
      <dgm:spPr/>
    </dgm:pt>
    <dgm:pt modelId="{17FF02E2-67EA-5142-807A-9FF8038F8BA2}" type="pres">
      <dgm:prSet presAssocID="{3635A6F7-62F9-4128-8D43-28D761248BB1}" presName="bgRect" presStyleLbl="alignNode1" presStyleIdx="3" presStyleCnt="4"/>
      <dgm:spPr/>
    </dgm:pt>
    <dgm:pt modelId="{4A7E7903-6CE2-B344-BB25-D3D76678793D}" type="pres">
      <dgm:prSet presAssocID="{47F194B9-D886-4081-98F9-A07F11BD6BF2}" presName="sibTransNodeRect" presStyleLbl="alignNode1" presStyleIdx="3" presStyleCnt="4">
        <dgm:presLayoutVars>
          <dgm:chMax val="0"/>
          <dgm:bulletEnabled val="1"/>
        </dgm:presLayoutVars>
      </dgm:prSet>
      <dgm:spPr/>
    </dgm:pt>
    <dgm:pt modelId="{581EECB7-0675-EE47-B4AB-3B2C21469BE5}" type="pres">
      <dgm:prSet presAssocID="{3635A6F7-62F9-4128-8D43-28D761248BB1}" presName="nodeRect" presStyleLbl="alignNode1" presStyleIdx="3" presStyleCnt="4">
        <dgm:presLayoutVars>
          <dgm:bulletEnabled val="1"/>
        </dgm:presLayoutVars>
      </dgm:prSet>
      <dgm:spPr/>
    </dgm:pt>
  </dgm:ptLst>
  <dgm:cxnLst>
    <dgm:cxn modelId="{4A59FF0C-3284-FF4D-A4BD-A9CF0AF00F50}" type="presOf" srcId="{F0F58D44-E6EF-4C66-8397-3A3DBAA7917E}" destId="{F96D03A2-C060-4746-BC47-D45074985B00}" srcOrd="0" destOrd="0" presId="urn:microsoft.com/office/officeart/2016/7/layout/LinearBlockProcessNumbered"/>
    <dgm:cxn modelId="{E7EE9B13-EF28-F148-9E03-532BF8DC9626}" type="presOf" srcId="{47F194B9-D886-4081-98F9-A07F11BD6BF2}" destId="{4A7E7903-6CE2-B344-BB25-D3D76678793D}" srcOrd="0" destOrd="0" presId="urn:microsoft.com/office/officeart/2016/7/layout/LinearBlockProcessNumbered"/>
    <dgm:cxn modelId="{2FC4C81C-AD4E-6040-85C8-6B60B4153C63}" type="presOf" srcId="{71DF3152-6C34-4F9A-8A85-36A95038CFE5}" destId="{72080C4B-002B-124A-8724-15859DF22E0C}" srcOrd="0" destOrd="0" presId="urn:microsoft.com/office/officeart/2016/7/layout/LinearBlockProcessNumbered"/>
    <dgm:cxn modelId="{CCF1CF1E-24F7-D24B-A29C-C87DF890AED2}" type="presOf" srcId="{F0F58D44-E6EF-4C66-8397-3A3DBAA7917E}" destId="{3406178C-AD16-3C4B-BD16-FF0C405AD383}" srcOrd="1" destOrd="0" presId="urn:microsoft.com/office/officeart/2016/7/layout/LinearBlockProcessNumbered"/>
    <dgm:cxn modelId="{2A7CEC24-BB46-8A46-8056-5E360645030F}" type="presOf" srcId="{5CCE38A2-615B-4158-9028-CD866D720076}" destId="{4A24C8AB-93CC-6A49-9D9F-1564A09AA09F}" srcOrd="1" destOrd="0" presId="urn:microsoft.com/office/officeart/2016/7/layout/LinearBlockProcessNumbered"/>
    <dgm:cxn modelId="{945C1F31-33BC-4256-86F5-CDB7585471CD}" srcId="{BDEB4A24-583F-4FB8-B0F5-F38D399A8312}" destId="{F0F58D44-E6EF-4C66-8397-3A3DBAA7917E}" srcOrd="0" destOrd="0" parTransId="{EBDF0507-548F-4BD3-A571-D6C845A8309F}" sibTransId="{55762526-6010-42B3-9900-392D2D4CA1D9}"/>
    <dgm:cxn modelId="{F0F21932-2EE7-9E40-9783-FD143BF1E5AC}" type="presOf" srcId="{3635A6F7-62F9-4128-8D43-28D761248BB1}" destId="{581EECB7-0675-EE47-B4AB-3B2C21469BE5}" srcOrd="1" destOrd="0" presId="urn:microsoft.com/office/officeart/2016/7/layout/LinearBlockProcessNumbered"/>
    <dgm:cxn modelId="{B6881335-F2C6-254C-865E-9BD466C7145F}" type="presOf" srcId="{395C6A93-9B97-47DE-A0D1-23B0EA1B2D00}" destId="{E923874F-17A0-1549-B6D9-0B33E2B97E11}" srcOrd="0" destOrd="0" presId="urn:microsoft.com/office/officeart/2016/7/layout/LinearBlockProcessNumbered"/>
    <dgm:cxn modelId="{C8271341-E15D-E94E-999C-E8045CFE1024}" type="presOf" srcId="{3635A6F7-62F9-4128-8D43-28D761248BB1}" destId="{17FF02E2-67EA-5142-807A-9FF8038F8BA2}" srcOrd="0" destOrd="0" presId="urn:microsoft.com/office/officeart/2016/7/layout/LinearBlockProcessNumbered"/>
    <dgm:cxn modelId="{317D0F44-4733-400E-B14D-C63813F9912E}" srcId="{BDEB4A24-583F-4FB8-B0F5-F38D399A8312}" destId="{5CCE38A2-615B-4158-9028-CD866D720076}" srcOrd="1" destOrd="0" parTransId="{8DDC3160-9BFF-426B-9725-5CAEE9E2A618}" sibTransId="{1DE3F8AA-57C5-463A-B7DA-4801C0AB3637}"/>
    <dgm:cxn modelId="{DE60A56B-C100-3C4F-B982-D3098536AF39}" type="presOf" srcId="{55762526-6010-42B3-9900-392D2D4CA1D9}" destId="{C5B2B229-76BF-654B-B560-ABE5AB23FC81}" srcOrd="0" destOrd="0" presId="urn:microsoft.com/office/officeart/2016/7/layout/LinearBlockProcessNumbered"/>
    <dgm:cxn modelId="{10F8EA6D-5E4D-4601-972F-BFC7D9DB1F47}" srcId="{BDEB4A24-583F-4FB8-B0F5-F38D399A8312}" destId="{3635A6F7-62F9-4128-8D43-28D761248BB1}" srcOrd="3" destOrd="0" parTransId="{FB1B9832-39DD-4278-BDC0-36A1E2F1595F}" sibTransId="{47F194B9-D886-4081-98F9-A07F11BD6BF2}"/>
    <dgm:cxn modelId="{F28062B3-0ABC-40A6-9B4F-7BD6FEB10F92}" srcId="{BDEB4A24-583F-4FB8-B0F5-F38D399A8312}" destId="{395C6A93-9B97-47DE-A0D1-23B0EA1B2D00}" srcOrd="2" destOrd="0" parTransId="{2693339F-B09E-4D95-8618-B362AFF91B22}" sibTransId="{71DF3152-6C34-4F9A-8A85-36A95038CFE5}"/>
    <dgm:cxn modelId="{34AA8FE0-ADAE-B745-AED9-78F6136EEABD}" type="presOf" srcId="{BDEB4A24-583F-4FB8-B0F5-F38D399A8312}" destId="{BFE091D9-367F-BC4F-999D-47F6AEFF84F9}" srcOrd="0" destOrd="0" presId="urn:microsoft.com/office/officeart/2016/7/layout/LinearBlockProcessNumbered"/>
    <dgm:cxn modelId="{235A67EA-51F3-4D44-AF72-7CDB0CD8A738}" type="presOf" srcId="{5CCE38A2-615B-4158-9028-CD866D720076}" destId="{E229AF67-214D-CD43-9894-BD90EFEE08DC}" srcOrd="0" destOrd="0" presId="urn:microsoft.com/office/officeart/2016/7/layout/LinearBlockProcessNumbered"/>
    <dgm:cxn modelId="{7651D5EA-2DF6-C248-8B3A-9E04226BCE7A}" type="presOf" srcId="{1DE3F8AA-57C5-463A-B7DA-4801C0AB3637}" destId="{EC9E2DF3-03FA-004F-BE89-AAF2B1A02B45}" srcOrd="0" destOrd="0" presId="urn:microsoft.com/office/officeart/2016/7/layout/LinearBlockProcessNumbered"/>
    <dgm:cxn modelId="{867332F0-0DB2-3A4C-B15E-A1A000965BDE}" type="presOf" srcId="{395C6A93-9B97-47DE-A0D1-23B0EA1B2D00}" destId="{AF699394-243F-5D4C-9465-81A3A2AE5587}" srcOrd="1" destOrd="0" presId="urn:microsoft.com/office/officeart/2016/7/layout/LinearBlockProcessNumbered"/>
    <dgm:cxn modelId="{2A9859D2-ADE0-E742-B7D5-DC35E1DA02F8}" type="presParOf" srcId="{BFE091D9-367F-BC4F-999D-47F6AEFF84F9}" destId="{68FD17C3-9135-3841-AA26-672DBCCA24DE}" srcOrd="0" destOrd="0" presId="urn:microsoft.com/office/officeart/2016/7/layout/LinearBlockProcessNumbered"/>
    <dgm:cxn modelId="{5C73A1D7-52C2-2149-AC79-448D61992E8B}" type="presParOf" srcId="{68FD17C3-9135-3841-AA26-672DBCCA24DE}" destId="{F96D03A2-C060-4746-BC47-D45074985B00}" srcOrd="0" destOrd="0" presId="urn:microsoft.com/office/officeart/2016/7/layout/LinearBlockProcessNumbered"/>
    <dgm:cxn modelId="{3F99B9EE-6F56-BA44-9130-26047CBD72BD}" type="presParOf" srcId="{68FD17C3-9135-3841-AA26-672DBCCA24DE}" destId="{C5B2B229-76BF-654B-B560-ABE5AB23FC81}" srcOrd="1" destOrd="0" presId="urn:microsoft.com/office/officeart/2016/7/layout/LinearBlockProcessNumbered"/>
    <dgm:cxn modelId="{19660B5B-F258-CC45-9E69-C98210FFDFF0}" type="presParOf" srcId="{68FD17C3-9135-3841-AA26-672DBCCA24DE}" destId="{3406178C-AD16-3C4B-BD16-FF0C405AD383}" srcOrd="2" destOrd="0" presId="urn:microsoft.com/office/officeart/2016/7/layout/LinearBlockProcessNumbered"/>
    <dgm:cxn modelId="{8A96E2D0-9941-CE41-AC26-15E0B479C751}" type="presParOf" srcId="{BFE091D9-367F-BC4F-999D-47F6AEFF84F9}" destId="{65314D2E-7DE7-074A-979D-3B5D95417A04}" srcOrd="1" destOrd="0" presId="urn:microsoft.com/office/officeart/2016/7/layout/LinearBlockProcessNumbered"/>
    <dgm:cxn modelId="{6EF47D6C-8C4F-4941-9EE7-984681B06B26}" type="presParOf" srcId="{BFE091D9-367F-BC4F-999D-47F6AEFF84F9}" destId="{43272027-87E9-4F48-8245-7F73009FBEEE}" srcOrd="2" destOrd="0" presId="urn:microsoft.com/office/officeart/2016/7/layout/LinearBlockProcessNumbered"/>
    <dgm:cxn modelId="{778EA8C3-D0E3-8744-B1FA-91ED01FDD5B1}" type="presParOf" srcId="{43272027-87E9-4F48-8245-7F73009FBEEE}" destId="{E229AF67-214D-CD43-9894-BD90EFEE08DC}" srcOrd="0" destOrd="0" presId="urn:microsoft.com/office/officeart/2016/7/layout/LinearBlockProcessNumbered"/>
    <dgm:cxn modelId="{64605B5A-883F-BE47-8E05-F2F3C288DDEF}" type="presParOf" srcId="{43272027-87E9-4F48-8245-7F73009FBEEE}" destId="{EC9E2DF3-03FA-004F-BE89-AAF2B1A02B45}" srcOrd="1" destOrd="0" presId="urn:microsoft.com/office/officeart/2016/7/layout/LinearBlockProcessNumbered"/>
    <dgm:cxn modelId="{69AB1746-1AC2-B943-A712-BC9600411F65}" type="presParOf" srcId="{43272027-87E9-4F48-8245-7F73009FBEEE}" destId="{4A24C8AB-93CC-6A49-9D9F-1564A09AA09F}" srcOrd="2" destOrd="0" presId="urn:microsoft.com/office/officeart/2016/7/layout/LinearBlockProcessNumbered"/>
    <dgm:cxn modelId="{4B8F075B-E6D9-974F-B8D4-0087C0843720}" type="presParOf" srcId="{BFE091D9-367F-BC4F-999D-47F6AEFF84F9}" destId="{F9A28B76-6E38-D548-BAD6-1A4925C8AB00}" srcOrd="3" destOrd="0" presId="urn:microsoft.com/office/officeart/2016/7/layout/LinearBlockProcessNumbered"/>
    <dgm:cxn modelId="{AECF7153-2CF9-9A4E-A8CA-61D988FBD74C}" type="presParOf" srcId="{BFE091D9-367F-BC4F-999D-47F6AEFF84F9}" destId="{684A16CF-4C60-B046-BC30-493035A35F6C}" srcOrd="4" destOrd="0" presId="urn:microsoft.com/office/officeart/2016/7/layout/LinearBlockProcessNumbered"/>
    <dgm:cxn modelId="{EDE08F83-2D13-0646-861A-700E0A079CD6}" type="presParOf" srcId="{684A16CF-4C60-B046-BC30-493035A35F6C}" destId="{E923874F-17A0-1549-B6D9-0B33E2B97E11}" srcOrd="0" destOrd="0" presId="urn:microsoft.com/office/officeart/2016/7/layout/LinearBlockProcessNumbered"/>
    <dgm:cxn modelId="{946C0D42-87A3-D645-BE98-3841F1789CD5}" type="presParOf" srcId="{684A16CF-4C60-B046-BC30-493035A35F6C}" destId="{72080C4B-002B-124A-8724-15859DF22E0C}" srcOrd="1" destOrd="0" presId="urn:microsoft.com/office/officeart/2016/7/layout/LinearBlockProcessNumbered"/>
    <dgm:cxn modelId="{C12BD56A-527C-854B-9765-A2660504FF64}" type="presParOf" srcId="{684A16CF-4C60-B046-BC30-493035A35F6C}" destId="{AF699394-243F-5D4C-9465-81A3A2AE5587}" srcOrd="2" destOrd="0" presId="urn:microsoft.com/office/officeart/2016/7/layout/LinearBlockProcessNumbered"/>
    <dgm:cxn modelId="{281485D6-1EB5-1B4F-A3C4-96B619452604}" type="presParOf" srcId="{BFE091D9-367F-BC4F-999D-47F6AEFF84F9}" destId="{0A0EFBC4-9566-224A-B7CE-CDCB1969CAC9}" srcOrd="5" destOrd="0" presId="urn:microsoft.com/office/officeart/2016/7/layout/LinearBlockProcessNumbered"/>
    <dgm:cxn modelId="{8A6EA183-D112-3543-972C-59EB989CB405}" type="presParOf" srcId="{BFE091D9-367F-BC4F-999D-47F6AEFF84F9}" destId="{027941DF-7E07-864E-B623-F6EB98A7987D}" srcOrd="6" destOrd="0" presId="urn:microsoft.com/office/officeart/2016/7/layout/LinearBlockProcessNumbered"/>
    <dgm:cxn modelId="{CC84BD7F-9B37-BD44-AB5A-91A47573666F}" type="presParOf" srcId="{027941DF-7E07-864E-B623-F6EB98A7987D}" destId="{17FF02E2-67EA-5142-807A-9FF8038F8BA2}" srcOrd="0" destOrd="0" presId="urn:microsoft.com/office/officeart/2016/7/layout/LinearBlockProcessNumbered"/>
    <dgm:cxn modelId="{D3C5A471-05E3-EB42-9A90-0F6CD4A77BE0}" type="presParOf" srcId="{027941DF-7E07-864E-B623-F6EB98A7987D}" destId="{4A7E7903-6CE2-B344-BB25-D3D76678793D}" srcOrd="1" destOrd="0" presId="urn:microsoft.com/office/officeart/2016/7/layout/LinearBlockProcessNumbered"/>
    <dgm:cxn modelId="{0EEAA709-5FC3-8043-A0D1-798D693EC8E3}" type="presParOf" srcId="{027941DF-7E07-864E-B623-F6EB98A7987D}" destId="{581EECB7-0675-EE47-B4AB-3B2C21469BE5}"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272B991-3B54-4C2A-A949-4809D3DA081E}"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780694B6-1687-4483-A436-8AE99A69BAFF}">
      <dgm:prSet/>
      <dgm:spPr/>
      <dgm:t>
        <a:bodyPr/>
        <a:lstStyle/>
        <a:p>
          <a:r>
            <a:rPr lang="en-US" dirty="0">
              <a:latin typeface="Cambria" panose="02040503050406030204" pitchFamily="18" charset="0"/>
            </a:rPr>
            <a:t>1. Bag of words model</a:t>
          </a:r>
        </a:p>
      </dgm:t>
    </dgm:pt>
    <dgm:pt modelId="{EE440F76-C532-4EBA-B280-C8FB211D6DC6}" type="parTrans" cxnId="{63A0E363-6555-43DF-998E-685256F07162}">
      <dgm:prSet/>
      <dgm:spPr/>
      <dgm:t>
        <a:bodyPr/>
        <a:lstStyle/>
        <a:p>
          <a:endParaRPr lang="en-US"/>
        </a:p>
      </dgm:t>
    </dgm:pt>
    <dgm:pt modelId="{A5EC59E3-C67B-4D0E-A235-5F7B8A499CE1}" type="sibTrans" cxnId="{63A0E363-6555-43DF-998E-685256F07162}">
      <dgm:prSet/>
      <dgm:spPr/>
      <dgm:t>
        <a:bodyPr/>
        <a:lstStyle/>
        <a:p>
          <a:endParaRPr lang="en-US"/>
        </a:p>
      </dgm:t>
    </dgm:pt>
    <dgm:pt modelId="{BCF52564-B448-4AA0-B33E-BD031562A047}">
      <dgm:prSet/>
      <dgm:spPr/>
      <dgm:t>
        <a:bodyPr/>
        <a:lstStyle/>
        <a:p>
          <a:r>
            <a:rPr lang="en-US" dirty="0">
              <a:latin typeface="Cambria" panose="02040503050406030204" pitchFamily="18" charset="0"/>
            </a:rPr>
            <a:t>2. TF-IDF vectorizer</a:t>
          </a:r>
        </a:p>
      </dgm:t>
    </dgm:pt>
    <dgm:pt modelId="{1DE4DB75-B7A4-48D2-99C1-FD5B6A98DD10}" type="parTrans" cxnId="{9DBD0A18-D845-4E71-8B58-82BE4B38679C}">
      <dgm:prSet/>
      <dgm:spPr/>
      <dgm:t>
        <a:bodyPr/>
        <a:lstStyle/>
        <a:p>
          <a:endParaRPr lang="en-US"/>
        </a:p>
      </dgm:t>
    </dgm:pt>
    <dgm:pt modelId="{B775CF3E-436F-4170-811D-6A68B40C6A12}" type="sibTrans" cxnId="{9DBD0A18-D845-4E71-8B58-82BE4B38679C}">
      <dgm:prSet/>
      <dgm:spPr/>
      <dgm:t>
        <a:bodyPr/>
        <a:lstStyle/>
        <a:p>
          <a:endParaRPr lang="en-US"/>
        </a:p>
      </dgm:t>
    </dgm:pt>
    <dgm:pt modelId="{F4E5EBBF-CEB8-4CDB-9160-CECC3E7F6E3E}">
      <dgm:prSet/>
      <dgm:spPr/>
      <dgm:t>
        <a:bodyPr/>
        <a:lstStyle/>
        <a:p>
          <a:r>
            <a:rPr lang="en-US" dirty="0">
              <a:latin typeface="Cambria" panose="02040503050406030204" pitchFamily="18" charset="0"/>
            </a:rPr>
            <a:t>3. pretrained tokenizer(Bert, genism word2vec)</a:t>
          </a:r>
        </a:p>
      </dgm:t>
    </dgm:pt>
    <dgm:pt modelId="{D52567BA-63A9-4DF1-B69E-8046F48C8660}" type="parTrans" cxnId="{E83EAF80-B398-40EC-8A89-54943117EC19}">
      <dgm:prSet/>
      <dgm:spPr/>
      <dgm:t>
        <a:bodyPr/>
        <a:lstStyle/>
        <a:p>
          <a:endParaRPr lang="en-US"/>
        </a:p>
      </dgm:t>
    </dgm:pt>
    <dgm:pt modelId="{7412277A-FA67-4FBD-BFD2-682F37D54BFD}" type="sibTrans" cxnId="{E83EAF80-B398-40EC-8A89-54943117EC19}">
      <dgm:prSet/>
      <dgm:spPr/>
      <dgm:t>
        <a:bodyPr/>
        <a:lstStyle/>
        <a:p>
          <a:endParaRPr lang="en-US"/>
        </a:p>
      </dgm:t>
    </dgm:pt>
    <dgm:pt modelId="{40F7170E-54A8-4667-B241-95FC22D836EF}">
      <dgm:prSet/>
      <dgm:spPr/>
      <dgm:t>
        <a:bodyPr/>
        <a:lstStyle/>
        <a:p>
          <a:r>
            <a:rPr lang="en-US" dirty="0">
              <a:latin typeface="Cambria" panose="02040503050406030204" pitchFamily="18" charset="0"/>
            </a:rPr>
            <a:t>4. custom tokenizer(genism word2vec)</a:t>
          </a:r>
        </a:p>
      </dgm:t>
    </dgm:pt>
    <dgm:pt modelId="{F11A778F-77B9-4603-9E7E-98009D6EE90B}" type="parTrans" cxnId="{B2D55BB5-EB49-4810-AC7B-CD561C4146DB}">
      <dgm:prSet/>
      <dgm:spPr/>
      <dgm:t>
        <a:bodyPr/>
        <a:lstStyle/>
        <a:p>
          <a:endParaRPr lang="en-US"/>
        </a:p>
      </dgm:t>
    </dgm:pt>
    <dgm:pt modelId="{0AA1BBBE-7A17-4543-A91A-61BF2CFB005F}" type="sibTrans" cxnId="{B2D55BB5-EB49-4810-AC7B-CD561C4146DB}">
      <dgm:prSet/>
      <dgm:spPr/>
      <dgm:t>
        <a:bodyPr/>
        <a:lstStyle/>
        <a:p>
          <a:endParaRPr lang="en-US"/>
        </a:p>
      </dgm:t>
    </dgm:pt>
    <dgm:pt modelId="{A8C3285A-89A1-D34A-A066-E13EE1CFAFED}" type="pres">
      <dgm:prSet presAssocID="{2272B991-3B54-4C2A-A949-4809D3DA081E}" presName="vert0" presStyleCnt="0">
        <dgm:presLayoutVars>
          <dgm:dir/>
          <dgm:animOne val="branch"/>
          <dgm:animLvl val="lvl"/>
        </dgm:presLayoutVars>
      </dgm:prSet>
      <dgm:spPr/>
    </dgm:pt>
    <dgm:pt modelId="{8C2CD29D-8196-804F-A2CB-04067CAABBF3}" type="pres">
      <dgm:prSet presAssocID="{780694B6-1687-4483-A436-8AE99A69BAFF}" presName="thickLine" presStyleLbl="alignNode1" presStyleIdx="0" presStyleCnt="4"/>
      <dgm:spPr/>
    </dgm:pt>
    <dgm:pt modelId="{29620212-91B9-0548-818C-99CC22FF2BD6}" type="pres">
      <dgm:prSet presAssocID="{780694B6-1687-4483-A436-8AE99A69BAFF}" presName="horz1" presStyleCnt="0"/>
      <dgm:spPr/>
    </dgm:pt>
    <dgm:pt modelId="{7092AE7B-F791-0F4C-97D1-FDAF023FD994}" type="pres">
      <dgm:prSet presAssocID="{780694B6-1687-4483-A436-8AE99A69BAFF}" presName="tx1" presStyleLbl="revTx" presStyleIdx="0" presStyleCnt="4"/>
      <dgm:spPr/>
    </dgm:pt>
    <dgm:pt modelId="{24F5FF43-8104-BD49-AEDD-1A5691299408}" type="pres">
      <dgm:prSet presAssocID="{780694B6-1687-4483-A436-8AE99A69BAFF}" presName="vert1" presStyleCnt="0"/>
      <dgm:spPr/>
    </dgm:pt>
    <dgm:pt modelId="{FC1D89E4-0A89-A242-89F0-FFB993DDE7F4}" type="pres">
      <dgm:prSet presAssocID="{BCF52564-B448-4AA0-B33E-BD031562A047}" presName="thickLine" presStyleLbl="alignNode1" presStyleIdx="1" presStyleCnt="4"/>
      <dgm:spPr/>
    </dgm:pt>
    <dgm:pt modelId="{5B705532-746C-2E41-B930-BDA61703341D}" type="pres">
      <dgm:prSet presAssocID="{BCF52564-B448-4AA0-B33E-BD031562A047}" presName="horz1" presStyleCnt="0"/>
      <dgm:spPr/>
    </dgm:pt>
    <dgm:pt modelId="{E292B677-50BE-FD40-9DDA-D83C5F12E974}" type="pres">
      <dgm:prSet presAssocID="{BCF52564-B448-4AA0-B33E-BD031562A047}" presName="tx1" presStyleLbl="revTx" presStyleIdx="1" presStyleCnt="4"/>
      <dgm:spPr/>
    </dgm:pt>
    <dgm:pt modelId="{6073B6FF-2D68-E34E-8895-49E7ED2E5092}" type="pres">
      <dgm:prSet presAssocID="{BCF52564-B448-4AA0-B33E-BD031562A047}" presName="vert1" presStyleCnt="0"/>
      <dgm:spPr/>
    </dgm:pt>
    <dgm:pt modelId="{4CD55CC2-393C-7349-AE70-99DD8FA9728B}" type="pres">
      <dgm:prSet presAssocID="{F4E5EBBF-CEB8-4CDB-9160-CECC3E7F6E3E}" presName="thickLine" presStyleLbl="alignNode1" presStyleIdx="2" presStyleCnt="4"/>
      <dgm:spPr/>
    </dgm:pt>
    <dgm:pt modelId="{5E6A4D0F-693C-E94C-86CE-15D91B63E24F}" type="pres">
      <dgm:prSet presAssocID="{F4E5EBBF-CEB8-4CDB-9160-CECC3E7F6E3E}" presName="horz1" presStyleCnt="0"/>
      <dgm:spPr/>
    </dgm:pt>
    <dgm:pt modelId="{745A9A83-D59A-DF4B-B144-4145577BC1C3}" type="pres">
      <dgm:prSet presAssocID="{F4E5EBBF-CEB8-4CDB-9160-CECC3E7F6E3E}" presName="tx1" presStyleLbl="revTx" presStyleIdx="2" presStyleCnt="4"/>
      <dgm:spPr/>
    </dgm:pt>
    <dgm:pt modelId="{A0B88152-A219-9A4B-8945-B7FAC9149A51}" type="pres">
      <dgm:prSet presAssocID="{F4E5EBBF-CEB8-4CDB-9160-CECC3E7F6E3E}" presName="vert1" presStyleCnt="0"/>
      <dgm:spPr/>
    </dgm:pt>
    <dgm:pt modelId="{893C6C23-CDBF-FD42-8006-2B58E7C0A7DD}" type="pres">
      <dgm:prSet presAssocID="{40F7170E-54A8-4667-B241-95FC22D836EF}" presName="thickLine" presStyleLbl="alignNode1" presStyleIdx="3" presStyleCnt="4"/>
      <dgm:spPr/>
    </dgm:pt>
    <dgm:pt modelId="{69571D99-61D6-BE45-8594-C26D730BF773}" type="pres">
      <dgm:prSet presAssocID="{40F7170E-54A8-4667-B241-95FC22D836EF}" presName="horz1" presStyleCnt="0"/>
      <dgm:spPr/>
    </dgm:pt>
    <dgm:pt modelId="{0CD36A94-555C-5041-90FD-E0DAFABD53D0}" type="pres">
      <dgm:prSet presAssocID="{40F7170E-54A8-4667-B241-95FC22D836EF}" presName="tx1" presStyleLbl="revTx" presStyleIdx="3" presStyleCnt="4"/>
      <dgm:spPr/>
    </dgm:pt>
    <dgm:pt modelId="{91478502-5C69-3649-821E-211C41421829}" type="pres">
      <dgm:prSet presAssocID="{40F7170E-54A8-4667-B241-95FC22D836EF}" presName="vert1" presStyleCnt="0"/>
      <dgm:spPr/>
    </dgm:pt>
  </dgm:ptLst>
  <dgm:cxnLst>
    <dgm:cxn modelId="{9DBD0A18-D845-4E71-8B58-82BE4B38679C}" srcId="{2272B991-3B54-4C2A-A949-4809D3DA081E}" destId="{BCF52564-B448-4AA0-B33E-BD031562A047}" srcOrd="1" destOrd="0" parTransId="{1DE4DB75-B7A4-48D2-99C1-FD5B6A98DD10}" sibTransId="{B775CF3E-436F-4170-811D-6A68B40C6A12}"/>
    <dgm:cxn modelId="{BE2AC82B-EA72-8C4A-8A21-B68E70A75501}" type="presOf" srcId="{780694B6-1687-4483-A436-8AE99A69BAFF}" destId="{7092AE7B-F791-0F4C-97D1-FDAF023FD994}" srcOrd="0" destOrd="0" presId="urn:microsoft.com/office/officeart/2008/layout/LinedList"/>
    <dgm:cxn modelId="{63A0E363-6555-43DF-998E-685256F07162}" srcId="{2272B991-3B54-4C2A-A949-4809D3DA081E}" destId="{780694B6-1687-4483-A436-8AE99A69BAFF}" srcOrd="0" destOrd="0" parTransId="{EE440F76-C532-4EBA-B280-C8FB211D6DC6}" sibTransId="{A5EC59E3-C67B-4D0E-A235-5F7B8A499CE1}"/>
    <dgm:cxn modelId="{5A59086B-C4E2-7348-A1EA-942351616E39}" type="presOf" srcId="{F4E5EBBF-CEB8-4CDB-9160-CECC3E7F6E3E}" destId="{745A9A83-D59A-DF4B-B144-4145577BC1C3}" srcOrd="0" destOrd="0" presId="urn:microsoft.com/office/officeart/2008/layout/LinedList"/>
    <dgm:cxn modelId="{E83EAF80-B398-40EC-8A89-54943117EC19}" srcId="{2272B991-3B54-4C2A-A949-4809D3DA081E}" destId="{F4E5EBBF-CEB8-4CDB-9160-CECC3E7F6E3E}" srcOrd="2" destOrd="0" parTransId="{D52567BA-63A9-4DF1-B69E-8046F48C8660}" sibTransId="{7412277A-FA67-4FBD-BFD2-682F37D54BFD}"/>
    <dgm:cxn modelId="{EC755584-8A72-E244-8C64-3B2D904AB7D2}" type="presOf" srcId="{BCF52564-B448-4AA0-B33E-BD031562A047}" destId="{E292B677-50BE-FD40-9DDA-D83C5F12E974}" srcOrd="0" destOrd="0" presId="urn:microsoft.com/office/officeart/2008/layout/LinedList"/>
    <dgm:cxn modelId="{E128BC95-9E72-DC43-885C-9F36534D65D0}" type="presOf" srcId="{2272B991-3B54-4C2A-A949-4809D3DA081E}" destId="{A8C3285A-89A1-D34A-A066-E13EE1CFAFED}" srcOrd="0" destOrd="0" presId="urn:microsoft.com/office/officeart/2008/layout/LinedList"/>
    <dgm:cxn modelId="{B2D55BB5-EB49-4810-AC7B-CD561C4146DB}" srcId="{2272B991-3B54-4C2A-A949-4809D3DA081E}" destId="{40F7170E-54A8-4667-B241-95FC22D836EF}" srcOrd="3" destOrd="0" parTransId="{F11A778F-77B9-4603-9E7E-98009D6EE90B}" sibTransId="{0AA1BBBE-7A17-4543-A91A-61BF2CFB005F}"/>
    <dgm:cxn modelId="{F5E377BD-34F8-0B4D-9012-AE17A7B617E3}" type="presOf" srcId="{40F7170E-54A8-4667-B241-95FC22D836EF}" destId="{0CD36A94-555C-5041-90FD-E0DAFABD53D0}" srcOrd="0" destOrd="0" presId="urn:microsoft.com/office/officeart/2008/layout/LinedList"/>
    <dgm:cxn modelId="{53EAEC5E-4846-9745-875F-A46ED759DA1D}" type="presParOf" srcId="{A8C3285A-89A1-D34A-A066-E13EE1CFAFED}" destId="{8C2CD29D-8196-804F-A2CB-04067CAABBF3}" srcOrd="0" destOrd="0" presId="urn:microsoft.com/office/officeart/2008/layout/LinedList"/>
    <dgm:cxn modelId="{6993ADAA-BE0F-A244-8BB3-C24CFA657D69}" type="presParOf" srcId="{A8C3285A-89A1-D34A-A066-E13EE1CFAFED}" destId="{29620212-91B9-0548-818C-99CC22FF2BD6}" srcOrd="1" destOrd="0" presId="urn:microsoft.com/office/officeart/2008/layout/LinedList"/>
    <dgm:cxn modelId="{900A9B55-EF1E-D74F-8EB2-C35DF98E47F4}" type="presParOf" srcId="{29620212-91B9-0548-818C-99CC22FF2BD6}" destId="{7092AE7B-F791-0F4C-97D1-FDAF023FD994}" srcOrd="0" destOrd="0" presId="urn:microsoft.com/office/officeart/2008/layout/LinedList"/>
    <dgm:cxn modelId="{64A58882-D17F-0D4C-9F00-B4D8B44B0BFD}" type="presParOf" srcId="{29620212-91B9-0548-818C-99CC22FF2BD6}" destId="{24F5FF43-8104-BD49-AEDD-1A5691299408}" srcOrd="1" destOrd="0" presId="urn:microsoft.com/office/officeart/2008/layout/LinedList"/>
    <dgm:cxn modelId="{27A0580C-C28C-064A-9E6C-9386C518137A}" type="presParOf" srcId="{A8C3285A-89A1-D34A-A066-E13EE1CFAFED}" destId="{FC1D89E4-0A89-A242-89F0-FFB993DDE7F4}" srcOrd="2" destOrd="0" presId="urn:microsoft.com/office/officeart/2008/layout/LinedList"/>
    <dgm:cxn modelId="{85F747E5-1F9A-1849-845E-2E7A9EB738EE}" type="presParOf" srcId="{A8C3285A-89A1-D34A-A066-E13EE1CFAFED}" destId="{5B705532-746C-2E41-B930-BDA61703341D}" srcOrd="3" destOrd="0" presId="urn:microsoft.com/office/officeart/2008/layout/LinedList"/>
    <dgm:cxn modelId="{AFAB0762-F573-F146-874D-A53E74757970}" type="presParOf" srcId="{5B705532-746C-2E41-B930-BDA61703341D}" destId="{E292B677-50BE-FD40-9DDA-D83C5F12E974}" srcOrd="0" destOrd="0" presId="urn:microsoft.com/office/officeart/2008/layout/LinedList"/>
    <dgm:cxn modelId="{568CF919-00A8-0C4A-A95D-E35C101DD73E}" type="presParOf" srcId="{5B705532-746C-2E41-B930-BDA61703341D}" destId="{6073B6FF-2D68-E34E-8895-49E7ED2E5092}" srcOrd="1" destOrd="0" presId="urn:microsoft.com/office/officeart/2008/layout/LinedList"/>
    <dgm:cxn modelId="{F4278186-30EE-A44E-9289-DEFACBA83A9D}" type="presParOf" srcId="{A8C3285A-89A1-D34A-A066-E13EE1CFAFED}" destId="{4CD55CC2-393C-7349-AE70-99DD8FA9728B}" srcOrd="4" destOrd="0" presId="urn:microsoft.com/office/officeart/2008/layout/LinedList"/>
    <dgm:cxn modelId="{F7037AFB-0BB2-8845-9F8A-46A11765B087}" type="presParOf" srcId="{A8C3285A-89A1-D34A-A066-E13EE1CFAFED}" destId="{5E6A4D0F-693C-E94C-86CE-15D91B63E24F}" srcOrd="5" destOrd="0" presId="urn:microsoft.com/office/officeart/2008/layout/LinedList"/>
    <dgm:cxn modelId="{3F866586-1A8E-7E47-9DD3-0BCB3190A41A}" type="presParOf" srcId="{5E6A4D0F-693C-E94C-86CE-15D91B63E24F}" destId="{745A9A83-D59A-DF4B-B144-4145577BC1C3}" srcOrd="0" destOrd="0" presId="urn:microsoft.com/office/officeart/2008/layout/LinedList"/>
    <dgm:cxn modelId="{F849F2FE-6DFF-2A48-9066-493A8B244A34}" type="presParOf" srcId="{5E6A4D0F-693C-E94C-86CE-15D91B63E24F}" destId="{A0B88152-A219-9A4B-8945-B7FAC9149A51}" srcOrd="1" destOrd="0" presId="urn:microsoft.com/office/officeart/2008/layout/LinedList"/>
    <dgm:cxn modelId="{3F0A8B0C-E16D-D24F-8B47-6F3ECB6BAD05}" type="presParOf" srcId="{A8C3285A-89A1-D34A-A066-E13EE1CFAFED}" destId="{893C6C23-CDBF-FD42-8006-2B58E7C0A7DD}" srcOrd="6" destOrd="0" presId="urn:microsoft.com/office/officeart/2008/layout/LinedList"/>
    <dgm:cxn modelId="{DB246D3C-6F48-C944-A03D-C9DE564ED668}" type="presParOf" srcId="{A8C3285A-89A1-D34A-A066-E13EE1CFAFED}" destId="{69571D99-61D6-BE45-8594-C26D730BF773}" srcOrd="7" destOrd="0" presId="urn:microsoft.com/office/officeart/2008/layout/LinedList"/>
    <dgm:cxn modelId="{A536A1B8-177A-2F49-9BE5-8EA675011AC5}" type="presParOf" srcId="{69571D99-61D6-BE45-8594-C26D730BF773}" destId="{0CD36A94-555C-5041-90FD-E0DAFABD53D0}" srcOrd="0" destOrd="0" presId="urn:microsoft.com/office/officeart/2008/layout/LinedList"/>
    <dgm:cxn modelId="{59968090-2918-A046-8D3F-6279A6B64381}" type="presParOf" srcId="{69571D99-61D6-BE45-8594-C26D730BF773}" destId="{91478502-5C69-3649-821E-211C41421829}"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6D03A2-C060-4746-BC47-D45074985B00}">
      <dsp:nvSpPr>
        <dsp:cNvPr id="0" name=""/>
        <dsp:cNvSpPr/>
      </dsp:nvSpPr>
      <dsp:spPr>
        <a:xfrm>
          <a:off x="211" y="233902"/>
          <a:ext cx="2551881" cy="3062257"/>
        </a:xfrm>
        <a:prstGeom prst="rect">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w="9525" cap="flat" cmpd="sng" algn="ctr">
          <a:solidFill>
            <a:schemeClr val="accent1">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txBody>
        <a:bodyPr spcFirstLastPara="0" vert="horz" wrap="square" lIns="252069" tIns="0" rIns="252069" bIns="330200" numCol="1" spcCol="1270" anchor="t" anchorCtr="0">
          <a:noAutofit/>
        </a:bodyPr>
        <a:lstStyle/>
        <a:p>
          <a:pPr marL="0" lvl="0" indent="0" algn="l" defTabSz="577850">
            <a:lnSpc>
              <a:spcPct val="90000"/>
            </a:lnSpc>
            <a:spcBef>
              <a:spcPct val="0"/>
            </a:spcBef>
            <a:spcAft>
              <a:spcPct val="35000"/>
            </a:spcAft>
            <a:buNone/>
          </a:pPr>
          <a:r>
            <a:rPr lang="en-US" sz="1300" kern="1200" dirty="0"/>
            <a:t>1. Data exploring and preprocessing;</a:t>
          </a:r>
        </a:p>
      </dsp:txBody>
      <dsp:txXfrm>
        <a:off x="211" y="1458805"/>
        <a:ext cx="2551881" cy="1837354"/>
      </dsp:txXfrm>
    </dsp:sp>
    <dsp:sp modelId="{C5B2B229-76BF-654B-B560-ABE5AB23FC81}">
      <dsp:nvSpPr>
        <dsp:cNvPr id="0" name=""/>
        <dsp:cNvSpPr/>
      </dsp:nvSpPr>
      <dsp:spPr>
        <a:xfrm>
          <a:off x="211" y="233902"/>
          <a:ext cx="2551881" cy="1224903"/>
        </a:xfrm>
        <a:prstGeom prst="rect">
          <a:avLst/>
        </a:prstGeom>
        <a:noFill/>
        <a:ln w="9525" cap="flat" cmpd="sng" algn="ctr">
          <a:noFill/>
          <a:prstDash val="solid"/>
        </a:ln>
        <a:effectLst/>
        <a:scene3d>
          <a:camera prst="orthographicFront">
            <a:rot lat="0" lon="0" rev="0"/>
          </a:camera>
          <a:lightRig rig="threePt" dir="t"/>
        </a:scene3d>
        <a:sp3d/>
      </dsp:spPr>
      <dsp:style>
        <a:lnRef idx="1">
          <a:scrgbClr r="0" g="0" b="0"/>
        </a:lnRef>
        <a:fillRef idx="3">
          <a:scrgbClr r="0" g="0" b="0"/>
        </a:fillRef>
        <a:effectRef idx="2">
          <a:scrgbClr r="0" g="0" b="0"/>
        </a:effectRef>
        <a:fontRef idx="minor">
          <a:schemeClr val="lt1"/>
        </a:fontRef>
      </dsp:style>
      <dsp:txBody>
        <a:bodyPr spcFirstLastPara="0" vert="horz" wrap="square" lIns="252069" tIns="165100" rIns="252069" bIns="165100" numCol="1" spcCol="1270" anchor="ctr" anchorCtr="0">
          <a:noAutofit/>
        </a:bodyPr>
        <a:lstStyle/>
        <a:p>
          <a:pPr marL="0" lvl="0" indent="0" algn="l" defTabSz="2800350">
            <a:lnSpc>
              <a:spcPct val="90000"/>
            </a:lnSpc>
            <a:spcBef>
              <a:spcPct val="0"/>
            </a:spcBef>
            <a:spcAft>
              <a:spcPct val="35000"/>
            </a:spcAft>
            <a:buNone/>
          </a:pPr>
          <a:r>
            <a:rPr lang="en-US" sz="6300" kern="1200" dirty="0"/>
            <a:t>01</a:t>
          </a:r>
        </a:p>
      </dsp:txBody>
      <dsp:txXfrm>
        <a:off x="211" y="233902"/>
        <a:ext cx="2551881" cy="1224903"/>
      </dsp:txXfrm>
    </dsp:sp>
    <dsp:sp modelId="{E229AF67-214D-CD43-9894-BD90EFEE08DC}">
      <dsp:nvSpPr>
        <dsp:cNvPr id="0" name=""/>
        <dsp:cNvSpPr/>
      </dsp:nvSpPr>
      <dsp:spPr>
        <a:xfrm>
          <a:off x="2756243" y="233902"/>
          <a:ext cx="2551881" cy="3062257"/>
        </a:xfrm>
        <a:prstGeom prst="rect">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w="9525" cap="flat" cmpd="sng" algn="ctr">
          <a:solidFill>
            <a:schemeClr val="accent1">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txBody>
        <a:bodyPr spcFirstLastPara="0" vert="horz" wrap="square" lIns="252069" tIns="0" rIns="252069" bIns="330200" numCol="1" spcCol="1270" anchor="t" anchorCtr="0">
          <a:noAutofit/>
        </a:bodyPr>
        <a:lstStyle/>
        <a:p>
          <a:pPr marL="0" lvl="0" indent="0" algn="l" defTabSz="577850">
            <a:lnSpc>
              <a:spcPct val="90000"/>
            </a:lnSpc>
            <a:spcBef>
              <a:spcPct val="0"/>
            </a:spcBef>
            <a:spcAft>
              <a:spcPct val="35000"/>
            </a:spcAft>
            <a:buNone/>
          </a:pPr>
          <a:r>
            <a:rPr lang="en-US" sz="1300" kern="1200" dirty="0"/>
            <a:t>2. Convert text information into ‘readable’ information that can be processed by a computer, which can also be called natural language processing(NLP);</a:t>
          </a:r>
        </a:p>
      </dsp:txBody>
      <dsp:txXfrm>
        <a:off x="2756243" y="1458805"/>
        <a:ext cx="2551881" cy="1837354"/>
      </dsp:txXfrm>
    </dsp:sp>
    <dsp:sp modelId="{EC9E2DF3-03FA-004F-BE89-AAF2B1A02B45}">
      <dsp:nvSpPr>
        <dsp:cNvPr id="0" name=""/>
        <dsp:cNvSpPr/>
      </dsp:nvSpPr>
      <dsp:spPr>
        <a:xfrm>
          <a:off x="2756243" y="233902"/>
          <a:ext cx="2551881" cy="1224903"/>
        </a:xfrm>
        <a:prstGeom prst="rect">
          <a:avLst/>
        </a:prstGeom>
        <a:noFill/>
        <a:ln w="9525" cap="flat" cmpd="sng" algn="ctr">
          <a:noFill/>
          <a:prstDash val="solid"/>
        </a:ln>
        <a:effectLst/>
        <a:scene3d>
          <a:camera prst="orthographicFront">
            <a:rot lat="0" lon="0" rev="0"/>
          </a:camera>
          <a:lightRig rig="threePt" dir="t"/>
        </a:scene3d>
        <a:sp3d/>
      </dsp:spPr>
      <dsp:style>
        <a:lnRef idx="1">
          <a:scrgbClr r="0" g="0" b="0"/>
        </a:lnRef>
        <a:fillRef idx="3">
          <a:scrgbClr r="0" g="0" b="0"/>
        </a:fillRef>
        <a:effectRef idx="2">
          <a:scrgbClr r="0" g="0" b="0"/>
        </a:effectRef>
        <a:fontRef idx="minor">
          <a:schemeClr val="lt1"/>
        </a:fontRef>
      </dsp:style>
      <dsp:txBody>
        <a:bodyPr spcFirstLastPara="0" vert="horz" wrap="square" lIns="252069" tIns="165100" rIns="252069" bIns="165100" numCol="1" spcCol="1270" anchor="ctr" anchorCtr="0">
          <a:noAutofit/>
        </a:bodyPr>
        <a:lstStyle/>
        <a:p>
          <a:pPr marL="0" lvl="0" indent="0" algn="l" defTabSz="2800350">
            <a:lnSpc>
              <a:spcPct val="90000"/>
            </a:lnSpc>
            <a:spcBef>
              <a:spcPct val="0"/>
            </a:spcBef>
            <a:spcAft>
              <a:spcPct val="35000"/>
            </a:spcAft>
            <a:buNone/>
          </a:pPr>
          <a:r>
            <a:rPr lang="en-US" sz="6300" kern="1200"/>
            <a:t>02</a:t>
          </a:r>
        </a:p>
      </dsp:txBody>
      <dsp:txXfrm>
        <a:off x="2756243" y="233902"/>
        <a:ext cx="2551881" cy="1224903"/>
      </dsp:txXfrm>
    </dsp:sp>
    <dsp:sp modelId="{E923874F-17A0-1549-B6D9-0B33E2B97E11}">
      <dsp:nvSpPr>
        <dsp:cNvPr id="0" name=""/>
        <dsp:cNvSpPr/>
      </dsp:nvSpPr>
      <dsp:spPr>
        <a:xfrm>
          <a:off x="5512275" y="233902"/>
          <a:ext cx="2551881" cy="3062257"/>
        </a:xfrm>
        <a:prstGeom prst="rect">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w="9525" cap="flat" cmpd="sng" algn="ctr">
          <a:solidFill>
            <a:schemeClr val="accent1">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txBody>
        <a:bodyPr spcFirstLastPara="0" vert="horz" wrap="square" lIns="252069" tIns="0" rIns="252069" bIns="330200" numCol="1" spcCol="1270" anchor="t" anchorCtr="0">
          <a:noAutofit/>
        </a:bodyPr>
        <a:lstStyle/>
        <a:p>
          <a:pPr marL="0" lvl="0" indent="0" algn="l" defTabSz="577850">
            <a:lnSpc>
              <a:spcPct val="90000"/>
            </a:lnSpc>
            <a:spcBef>
              <a:spcPct val="0"/>
            </a:spcBef>
            <a:spcAft>
              <a:spcPct val="35000"/>
            </a:spcAft>
            <a:buNone/>
          </a:pPr>
          <a:r>
            <a:rPr lang="en-US" sz="1300" kern="1200" dirty="0"/>
            <a:t>3. Construct and select an appropriate model for training;</a:t>
          </a:r>
        </a:p>
      </dsp:txBody>
      <dsp:txXfrm>
        <a:off x="5512275" y="1458805"/>
        <a:ext cx="2551881" cy="1837354"/>
      </dsp:txXfrm>
    </dsp:sp>
    <dsp:sp modelId="{72080C4B-002B-124A-8724-15859DF22E0C}">
      <dsp:nvSpPr>
        <dsp:cNvPr id="0" name=""/>
        <dsp:cNvSpPr/>
      </dsp:nvSpPr>
      <dsp:spPr>
        <a:xfrm>
          <a:off x="5512275" y="233902"/>
          <a:ext cx="2551881" cy="1224903"/>
        </a:xfrm>
        <a:prstGeom prst="rect">
          <a:avLst/>
        </a:prstGeom>
        <a:noFill/>
        <a:ln w="9525" cap="flat" cmpd="sng" algn="ctr">
          <a:noFill/>
          <a:prstDash val="solid"/>
        </a:ln>
        <a:effectLst/>
        <a:scene3d>
          <a:camera prst="orthographicFront">
            <a:rot lat="0" lon="0" rev="0"/>
          </a:camera>
          <a:lightRig rig="threePt" dir="t"/>
        </a:scene3d>
        <a:sp3d/>
      </dsp:spPr>
      <dsp:style>
        <a:lnRef idx="1">
          <a:scrgbClr r="0" g="0" b="0"/>
        </a:lnRef>
        <a:fillRef idx="3">
          <a:scrgbClr r="0" g="0" b="0"/>
        </a:fillRef>
        <a:effectRef idx="2">
          <a:scrgbClr r="0" g="0" b="0"/>
        </a:effectRef>
        <a:fontRef idx="minor">
          <a:schemeClr val="lt1"/>
        </a:fontRef>
      </dsp:style>
      <dsp:txBody>
        <a:bodyPr spcFirstLastPara="0" vert="horz" wrap="square" lIns="252069" tIns="165100" rIns="252069" bIns="165100" numCol="1" spcCol="1270" anchor="ctr" anchorCtr="0">
          <a:noAutofit/>
        </a:bodyPr>
        <a:lstStyle/>
        <a:p>
          <a:pPr marL="0" lvl="0" indent="0" algn="l" defTabSz="2800350">
            <a:lnSpc>
              <a:spcPct val="90000"/>
            </a:lnSpc>
            <a:spcBef>
              <a:spcPct val="0"/>
            </a:spcBef>
            <a:spcAft>
              <a:spcPct val="35000"/>
            </a:spcAft>
            <a:buNone/>
          </a:pPr>
          <a:r>
            <a:rPr lang="en-US" sz="6300" kern="1200"/>
            <a:t>03</a:t>
          </a:r>
        </a:p>
      </dsp:txBody>
      <dsp:txXfrm>
        <a:off x="5512275" y="233902"/>
        <a:ext cx="2551881" cy="1224903"/>
      </dsp:txXfrm>
    </dsp:sp>
    <dsp:sp modelId="{17FF02E2-67EA-5142-807A-9FF8038F8BA2}">
      <dsp:nvSpPr>
        <dsp:cNvPr id="0" name=""/>
        <dsp:cNvSpPr/>
      </dsp:nvSpPr>
      <dsp:spPr>
        <a:xfrm>
          <a:off x="8268307" y="233902"/>
          <a:ext cx="2551881" cy="3062257"/>
        </a:xfrm>
        <a:prstGeom prst="rect">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w="9525" cap="flat" cmpd="sng" algn="ctr">
          <a:solidFill>
            <a:schemeClr val="accent1">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txBody>
        <a:bodyPr spcFirstLastPara="0" vert="horz" wrap="square" lIns="252069" tIns="0" rIns="252069" bIns="330200" numCol="1" spcCol="1270" anchor="t" anchorCtr="0">
          <a:noAutofit/>
        </a:bodyPr>
        <a:lstStyle/>
        <a:p>
          <a:pPr marL="0" lvl="0" indent="0" algn="l" defTabSz="577850">
            <a:lnSpc>
              <a:spcPct val="90000"/>
            </a:lnSpc>
            <a:spcBef>
              <a:spcPct val="0"/>
            </a:spcBef>
            <a:spcAft>
              <a:spcPct val="35000"/>
            </a:spcAft>
            <a:buNone/>
          </a:pPr>
          <a:r>
            <a:rPr lang="en-US" sz="1300" kern="1200"/>
            <a:t>4. Apply test data to make predictions.</a:t>
          </a:r>
        </a:p>
      </dsp:txBody>
      <dsp:txXfrm>
        <a:off x="8268307" y="1458805"/>
        <a:ext cx="2551881" cy="1837354"/>
      </dsp:txXfrm>
    </dsp:sp>
    <dsp:sp modelId="{4A7E7903-6CE2-B344-BB25-D3D76678793D}">
      <dsp:nvSpPr>
        <dsp:cNvPr id="0" name=""/>
        <dsp:cNvSpPr/>
      </dsp:nvSpPr>
      <dsp:spPr>
        <a:xfrm>
          <a:off x="8268307" y="233902"/>
          <a:ext cx="2551881" cy="1224903"/>
        </a:xfrm>
        <a:prstGeom prst="rect">
          <a:avLst/>
        </a:prstGeom>
        <a:noFill/>
        <a:ln w="9525" cap="flat" cmpd="sng" algn="ctr">
          <a:noFill/>
          <a:prstDash val="solid"/>
        </a:ln>
        <a:effectLst/>
        <a:scene3d>
          <a:camera prst="orthographicFront">
            <a:rot lat="0" lon="0" rev="0"/>
          </a:camera>
          <a:lightRig rig="threePt" dir="t"/>
        </a:scene3d>
        <a:sp3d/>
      </dsp:spPr>
      <dsp:style>
        <a:lnRef idx="1">
          <a:scrgbClr r="0" g="0" b="0"/>
        </a:lnRef>
        <a:fillRef idx="3">
          <a:scrgbClr r="0" g="0" b="0"/>
        </a:fillRef>
        <a:effectRef idx="2">
          <a:scrgbClr r="0" g="0" b="0"/>
        </a:effectRef>
        <a:fontRef idx="minor">
          <a:schemeClr val="lt1"/>
        </a:fontRef>
      </dsp:style>
      <dsp:txBody>
        <a:bodyPr spcFirstLastPara="0" vert="horz" wrap="square" lIns="252069" tIns="165100" rIns="252069" bIns="165100" numCol="1" spcCol="1270" anchor="ctr" anchorCtr="0">
          <a:noAutofit/>
        </a:bodyPr>
        <a:lstStyle/>
        <a:p>
          <a:pPr marL="0" lvl="0" indent="0" algn="l" defTabSz="2800350">
            <a:lnSpc>
              <a:spcPct val="90000"/>
            </a:lnSpc>
            <a:spcBef>
              <a:spcPct val="0"/>
            </a:spcBef>
            <a:spcAft>
              <a:spcPct val="35000"/>
            </a:spcAft>
            <a:buNone/>
          </a:pPr>
          <a:r>
            <a:rPr lang="en-US" sz="6300" kern="1200"/>
            <a:t>04</a:t>
          </a:r>
        </a:p>
      </dsp:txBody>
      <dsp:txXfrm>
        <a:off x="8268307" y="233902"/>
        <a:ext cx="2551881" cy="12249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2CD29D-8196-804F-A2CB-04067CAABBF3}">
      <dsp:nvSpPr>
        <dsp:cNvPr id="0" name=""/>
        <dsp:cNvSpPr/>
      </dsp:nvSpPr>
      <dsp:spPr>
        <a:xfrm>
          <a:off x="0" y="0"/>
          <a:ext cx="629022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092AE7B-F791-0F4C-97D1-FDAF023FD994}">
      <dsp:nvSpPr>
        <dsp:cNvPr id="0" name=""/>
        <dsp:cNvSpPr/>
      </dsp:nvSpPr>
      <dsp:spPr>
        <a:xfrm>
          <a:off x="0" y="0"/>
          <a:ext cx="6290226" cy="13619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kern="1200" dirty="0">
              <a:latin typeface="Cambria" panose="02040503050406030204" pitchFamily="18" charset="0"/>
            </a:rPr>
            <a:t>1. Bag of words model</a:t>
          </a:r>
        </a:p>
      </dsp:txBody>
      <dsp:txXfrm>
        <a:off x="0" y="0"/>
        <a:ext cx="6290226" cy="1361936"/>
      </dsp:txXfrm>
    </dsp:sp>
    <dsp:sp modelId="{FC1D89E4-0A89-A242-89F0-FFB993DDE7F4}">
      <dsp:nvSpPr>
        <dsp:cNvPr id="0" name=""/>
        <dsp:cNvSpPr/>
      </dsp:nvSpPr>
      <dsp:spPr>
        <a:xfrm>
          <a:off x="0" y="1361936"/>
          <a:ext cx="6290226" cy="0"/>
        </a:xfrm>
        <a:prstGeom prst="line">
          <a:avLst/>
        </a:prstGeom>
        <a:solidFill>
          <a:schemeClr val="accent2">
            <a:hueOff val="383163"/>
            <a:satOff val="-6257"/>
            <a:lumOff val="392"/>
            <a:alphaOff val="0"/>
          </a:schemeClr>
        </a:solidFill>
        <a:ln w="12700" cap="flat" cmpd="sng" algn="ctr">
          <a:solidFill>
            <a:schemeClr val="accent2">
              <a:hueOff val="383163"/>
              <a:satOff val="-6257"/>
              <a:lumOff val="39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92B677-50BE-FD40-9DDA-D83C5F12E974}">
      <dsp:nvSpPr>
        <dsp:cNvPr id="0" name=""/>
        <dsp:cNvSpPr/>
      </dsp:nvSpPr>
      <dsp:spPr>
        <a:xfrm>
          <a:off x="0" y="1361936"/>
          <a:ext cx="6290226" cy="13619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kern="1200" dirty="0">
              <a:latin typeface="Cambria" panose="02040503050406030204" pitchFamily="18" charset="0"/>
            </a:rPr>
            <a:t>2. TF-IDF vectorizer</a:t>
          </a:r>
        </a:p>
      </dsp:txBody>
      <dsp:txXfrm>
        <a:off x="0" y="1361936"/>
        <a:ext cx="6290226" cy="1361936"/>
      </dsp:txXfrm>
    </dsp:sp>
    <dsp:sp modelId="{4CD55CC2-393C-7349-AE70-99DD8FA9728B}">
      <dsp:nvSpPr>
        <dsp:cNvPr id="0" name=""/>
        <dsp:cNvSpPr/>
      </dsp:nvSpPr>
      <dsp:spPr>
        <a:xfrm>
          <a:off x="0" y="2723872"/>
          <a:ext cx="6290226" cy="0"/>
        </a:xfrm>
        <a:prstGeom prst="line">
          <a:avLst/>
        </a:prstGeom>
        <a:solidFill>
          <a:schemeClr val="accent2">
            <a:hueOff val="766327"/>
            <a:satOff val="-12515"/>
            <a:lumOff val="784"/>
            <a:alphaOff val="0"/>
          </a:schemeClr>
        </a:solidFill>
        <a:ln w="12700" cap="flat" cmpd="sng" algn="ctr">
          <a:solidFill>
            <a:schemeClr val="accent2">
              <a:hueOff val="766327"/>
              <a:satOff val="-12515"/>
              <a:lumOff val="78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45A9A83-D59A-DF4B-B144-4145577BC1C3}">
      <dsp:nvSpPr>
        <dsp:cNvPr id="0" name=""/>
        <dsp:cNvSpPr/>
      </dsp:nvSpPr>
      <dsp:spPr>
        <a:xfrm>
          <a:off x="0" y="2723872"/>
          <a:ext cx="6290226" cy="13619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kern="1200" dirty="0">
              <a:latin typeface="Cambria" panose="02040503050406030204" pitchFamily="18" charset="0"/>
            </a:rPr>
            <a:t>3. pretrained tokenizer(Bert, genism word2vec)</a:t>
          </a:r>
        </a:p>
      </dsp:txBody>
      <dsp:txXfrm>
        <a:off x="0" y="2723872"/>
        <a:ext cx="6290226" cy="1361936"/>
      </dsp:txXfrm>
    </dsp:sp>
    <dsp:sp modelId="{893C6C23-CDBF-FD42-8006-2B58E7C0A7DD}">
      <dsp:nvSpPr>
        <dsp:cNvPr id="0" name=""/>
        <dsp:cNvSpPr/>
      </dsp:nvSpPr>
      <dsp:spPr>
        <a:xfrm>
          <a:off x="0" y="4085808"/>
          <a:ext cx="6290226" cy="0"/>
        </a:xfrm>
        <a:prstGeom prst="line">
          <a:avLst/>
        </a:prstGeom>
        <a:solidFill>
          <a:schemeClr val="accent2">
            <a:hueOff val="1149490"/>
            <a:satOff val="-18772"/>
            <a:lumOff val="1176"/>
            <a:alphaOff val="0"/>
          </a:schemeClr>
        </a:solidFill>
        <a:ln w="12700" cap="flat" cmpd="sng" algn="ctr">
          <a:solidFill>
            <a:schemeClr val="accent2">
              <a:hueOff val="1149490"/>
              <a:satOff val="-18772"/>
              <a:lumOff val="117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CD36A94-555C-5041-90FD-E0DAFABD53D0}">
      <dsp:nvSpPr>
        <dsp:cNvPr id="0" name=""/>
        <dsp:cNvSpPr/>
      </dsp:nvSpPr>
      <dsp:spPr>
        <a:xfrm>
          <a:off x="0" y="4085808"/>
          <a:ext cx="6290226" cy="13619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kern="1200" dirty="0">
              <a:latin typeface="Cambria" panose="02040503050406030204" pitchFamily="18" charset="0"/>
            </a:rPr>
            <a:t>4. custom tokenizer(genism word2vec)</a:t>
          </a:r>
        </a:p>
      </dsp:txBody>
      <dsp:txXfrm>
        <a:off x="0" y="4085808"/>
        <a:ext cx="6290226" cy="1361936"/>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11/15/22</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11/15/22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11/15/22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11/15/22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11/15/22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11/15/22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11/15/22</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11/15/22</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11/15/22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11/15/22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11/15/22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11/15/22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png"/><Relationship Id="rId7" Type="http://schemas.openxmlformats.org/officeDocument/2006/relationships/diagramColors" Target="../diagrams/colors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E3A47-3DFF-38D7-C8CC-0B2753DFDC15}"/>
              </a:ext>
            </a:extLst>
          </p:cNvPr>
          <p:cNvSpPr>
            <a:spLocks noGrp="1"/>
          </p:cNvSpPr>
          <p:nvPr>
            <p:ph type="ctrTitle"/>
          </p:nvPr>
        </p:nvSpPr>
        <p:spPr/>
        <p:txBody>
          <a:bodyPr>
            <a:normAutofit/>
          </a:bodyPr>
          <a:lstStyle/>
          <a:p>
            <a:r>
              <a:rPr lang="en-US" sz="6600" dirty="0" err="1"/>
              <a:t>Wkdatasolve</a:t>
            </a:r>
            <a:endParaRPr lang="en-US" sz="6600" dirty="0"/>
          </a:p>
        </p:txBody>
      </p:sp>
      <p:sp>
        <p:nvSpPr>
          <p:cNvPr id="3" name="Subtitle 2">
            <a:extLst>
              <a:ext uri="{FF2B5EF4-FFF2-40B4-BE49-F238E27FC236}">
                <a16:creationId xmlns:a16="http://schemas.microsoft.com/office/drawing/2014/main" id="{AAEABD1A-AC2B-ABEC-EBAB-A3F287E75DBD}"/>
              </a:ext>
            </a:extLst>
          </p:cNvPr>
          <p:cNvSpPr>
            <a:spLocks noGrp="1"/>
          </p:cNvSpPr>
          <p:nvPr>
            <p:ph type="subTitle" idx="1"/>
          </p:nvPr>
        </p:nvSpPr>
        <p:spPr>
          <a:xfrm>
            <a:off x="1371600" y="3632201"/>
            <a:ext cx="9448800" cy="1539874"/>
          </a:xfrm>
        </p:spPr>
        <p:txBody>
          <a:bodyPr>
            <a:normAutofit/>
          </a:bodyPr>
          <a:lstStyle/>
          <a:p>
            <a:r>
              <a:rPr lang="en-US" sz="2000" dirty="0">
                <a:latin typeface="Cambria" panose="02040503050406030204" pitchFamily="18" charset="0"/>
              </a:rPr>
              <a:t>Final Presentation</a:t>
            </a:r>
          </a:p>
          <a:p>
            <a:r>
              <a:rPr lang="en-US" dirty="0">
                <a:latin typeface="Cambria" panose="02040503050406030204" pitchFamily="18" charset="0"/>
              </a:rPr>
              <a:t>Team YS: Xinze Yu, </a:t>
            </a:r>
            <a:r>
              <a:rPr lang="en-US" dirty="0" err="1">
                <a:latin typeface="Cambria" panose="02040503050406030204" pitchFamily="18" charset="0"/>
              </a:rPr>
              <a:t>Aiwu</a:t>
            </a:r>
            <a:r>
              <a:rPr lang="en-US" dirty="0">
                <a:latin typeface="Cambria" panose="02040503050406030204" pitchFamily="18" charset="0"/>
              </a:rPr>
              <a:t> Song</a:t>
            </a:r>
          </a:p>
          <a:p>
            <a:r>
              <a:rPr lang="en-US" dirty="0">
                <a:latin typeface="Cambria" panose="02040503050406030204" pitchFamily="18" charset="0"/>
              </a:rPr>
              <a:t>Nov. 15, 2022</a:t>
            </a:r>
          </a:p>
        </p:txBody>
      </p:sp>
    </p:spTree>
    <p:extLst>
      <p:ext uri="{BB962C8B-B14F-4D97-AF65-F5344CB8AC3E}">
        <p14:creationId xmlns:p14="http://schemas.microsoft.com/office/powerpoint/2010/main" val="4046759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3CC31-260D-FAAA-22A0-D54800EED6A9}"/>
              </a:ext>
            </a:extLst>
          </p:cNvPr>
          <p:cNvSpPr>
            <a:spLocks noGrp="1"/>
          </p:cNvSpPr>
          <p:nvPr>
            <p:ph type="title"/>
          </p:nvPr>
        </p:nvSpPr>
        <p:spPr/>
        <p:txBody>
          <a:bodyPr/>
          <a:lstStyle/>
          <a:p>
            <a:r>
              <a:rPr lang="en-US" dirty="0">
                <a:latin typeface="Cambria" panose="02040503050406030204" pitchFamily="18" charset="0"/>
              </a:rPr>
              <a:t>Bag of words + MLP Network</a:t>
            </a:r>
            <a:endParaRPr lang="en-US" dirty="0"/>
          </a:p>
        </p:txBody>
      </p:sp>
      <p:sp>
        <p:nvSpPr>
          <p:cNvPr id="5" name="Content Placeholder 4">
            <a:extLst>
              <a:ext uri="{FF2B5EF4-FFF2-40B4-BE49-F238E27FC236}">
                <a16:creationId xmlns:a16="http://schemas.microsoft.com/office/drawing/2014/main" id="{93FD079A-AEF2-CDD8-8070-6F7031EABF8E}"/>
              </a:ext>
            </a:extLst>
          </p:cNvPr>
          <p:cNvSpPr>
            <a:spLocks noGrp="1"/>
          </p:cNvSpPr>
          <p:nvPr>
            <p:ph idx="1"/>
          </p:nvPr>
        </p:nvSpPr>
        <p:spPr>
          <a:xfrm>
            <a:off x="685800" y="1923098"/>
            <a:ext cx="10820400" cy="4024125"/>
          </a:xfrm>
        </p:spPr>
        <p:txBody>
          <a:bodyPr>
            <a:normAutofit/>
          </a:bodyPr>
          <a:lstStyle/>
          <a:p>
            <a:r>
              <a:rPr lang="en-US" b="1" dirty="0">
                <a:latin typeface="Cambria" panose="02040503050406030204" pitchFamily="18" charset="0"/>
              </a:rPr>
              <a:t>We trained 100 epochs, and the evaluation loss is no longer decrease at around 0.160. </a:t>
            </a:r>
          </a:p>
          <a:p>
            <a:r>
              <a:rPr lang="en-US" b="1" dirty="0">
                <a:latin typeface="Cambria" panose="02040503050406030204" pitchFamily="18" charset="0"/>
              </a:rPr>
              <a:t>The test accuracy for this model is 0.70194</a:t>
            </a:r>
          </a:p>
        </p:txBody>
      </p:sp>
      <p:pic>
        <p:nvPicPr>
          <p:cNvPr id="6" name="Picture 5">
            <a:extLst>
              <a:ext uri="{FF2B5EF4-FFF2-40B4-BE49-F238E27FC236}">
                <a16:creationId xmlns:a16="http://schemas.microsoft.com/office/drawing/2014/main" id="{D8404659-6CE0-76CE-E115-79F91D475D68}"/>
              </a:ext>
            </a:extLst>
          </p:cNvPr>
          <p:cNvPicPr>
            <a:picLocks noChangeAspect="1"/>
          </p:cNvPicPr>
          <p:nvPr/>
        </p:nvPicPr>
        <p:blipFill>
          <a:blip r:embed="rId2"/>
          <a:stretch>
            <a:fillRect/>
          </a:stretch>
        </p:blipFill>
        <p:spPr>
          <a:xfrm>
            <a:off x="6595728" y="2488717"/>
            <a:ext cx="5346700" cy="3287712"/>
          </a:xfrm>
          <a:prstGeom prst="rect">
            <a:avLst/>
          </a:prstGeom>
        </p:spPr>
      </p:pic>
      <p:pic>
        <p:nvPicPr>
          <p:cNvPr id="4" name="Picture 3">
            <a:extLst>
              <a:ext uri="{FF2B5EF4-FFF2-40B4-BE49-F238E27FC236}">
                <a16:creationId xmlns:a16="http://schemas.microsoft.com/office/drawing/2014/main" id="{BC3A2C38-2C1C-9F6E-4F9F-2EF3AA9ED228}"/>
              </a:ext>
            </a:extLst>
          </p:cNvPr>
          <p:cNvPicPr>
            <a:picLocks noChangeAspect="1"/>
          </p:cNvPicPr>
          <p:nvPr/>
        </p:nvPicPr>
        <p:blipFill>
          <a:blip r:embed="rId3"/>
          <a:stretch>
            <a:fillRect/>
          </a:stretch>
        </p:blipFill>
        <p:spPr>
          <a:xfrm>
            <a:off x="519363" y="3869521"/>
            <a:ext cx="5825902" cy="779045"/>
          </a:xfrm>
          <a:prstGeom prst="rect">
            <a:avLst/>
          </a:prstGeom>
        </p:spPr>
      </p:pic>
    </p:spTree>
    <p:extLst>
      <p:ext uri="{BB962C8B-B14F-4D97-AF65-F5344CB8AC3E}">
        <p14:creationId xmlns:p14="http://schemas.microsoft.com/office/powerpoint/2010/main" val="1124340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linds(horizontal)">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dissolve">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239F-5E85-4CE7-9E19-B1D1E3F734A2}"/>
              </a:ext>
            </a:extLst>
          </p:cNvPr>
          <p:cNvSpPr>
            <a:spLocks noGrp="1"/>
          </p:cNvSpPr>
          <p:nvPr>
            <p:ph type="title"/>
          </p:nvPr>
        </p:nvSpPr>
        <p:spPr/>
        <p:txBody>
          <a:bodyPr/>
          <a:lstStyle/>
          <a:p>
            <a:r>
              <a:rPr lang="en-US" dirty="0"/>
              <a:t>M</a:t>
            </a:r>
            <a:r>
              <a:rPr lang="en-US" altLang="zh-CN" dirty="0"/>
              <a:t>odel 2: TF-IDF + </a:t>
            </a:r>
            <a:r>
              <a:rPr lang="en-US" altLang="zh-CN" dirty="0" err="1"/>
              <a:t>ovr</a:t>
            </a:r>
            <a:r>
              <a:rPr lang="en-US" altLang="zh-CN" dirty="0"/>
              <a:t> classifier</a:t>
            </a:r>
            <a:endParaRPr lang="en-US" dirty="0"/>
          </a:p>
        </p:txBody>
      </p:sp>
      <p:sp>
        <p:nvSpPr>
          <p:cNvPr id="3" name="Text Placeholder 2">
            <a:extLst>
              <a:ext uri="{FF2B5EF4-FFF2-40B4-BE49-F238E27FC236}">
                <a16:creationId xmlns:a16="http://schemas.microsoft.com/office/drawing/2014/main" id="{9B567BD6-80F0-ED2B-C7FB-61C5A802FF0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07929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3CC31-260D-FAAA-22A0-D54800EED6A9}"/>
              </a:ext>
            </a:extLst>
          </p:cNvPr>
          <p:cNvSpPr>
            <a:spLocks noGrp="1"/>
          </p:cNvSpPr>
          <p:nvPr>
            <p:ph type="title"/>
          </p:nvPr>
        </p:nvSpPr>
        <p:spPr/>
        <p:txBody>
          <a:bodyPr/>
          <a:lstStyle/>
          <a:p>
            <a:r>
              <a:rPr lang="en-US" dirty="0">
                <a:latin typeface="Cambria" panose="02040503050406030204" pitchFamily="18" charset="0"/>
              </a:rPr>
              <a:t>TF-IDF</a:t>
            </a:r>
          </a:p>
        </p:txBody>
      </p:sp>
      <p:sp>
        <p:nvSpPr>
          <p:cNvPr id="5" name="Content Placeholder 4">
            <a:extLst>
              <a:ext uri="{FF2B5EF4-FFF2-40B4-BE49-F238E27FC236}">
                <a16:creationId xmlns:a16="http://schemas.microsoft.com/office/drawing/2014/main" id="{93FD079A-AEF2-CDD8-8070-6F7031EABF8E}"/>
              </a:ext>
            </a:extLst>
          </p:cNvPr>
          <p:cNvSpPr>
            <a:spLocks noGrp="1"/>
          </p:cNvSpPr>
          <p:nvPr>
            <p:ph idx="1"/>
          </p:nvPr>
        </p:nvSpPr>
        <p:spPr/>
        <p:txBody>
          <a:bodyPr>
            <a:normAutofit/>
          </a:bodyPr>
          <a:lstStyle/>
          <a:p>
            <a:r>
              <a:rPr lang="en-US" sz="2800" b="1" dirty="0">
                <a:latin typeface="Cambria" panose="02040503050406030204" pitchFamily="18" charset="0"/>
              </a:rPr>
              <a:t>Term Frequency–Inverse Document Frequency</a:t>
            </a:r>
          </a:p>
          <a:p>
            <a:r>
              <a:rPr lang="en-US" b="1" dirty="0">
                <a:latin typeface="Cambria" panose="02040503050406030204" pitchFamily="18" charset="0"/>
              </a:rPr>
              <a:t>The TF-IDF value increases proportionally to the number of times a word appears in the document and is offset by the number of documents in the corpus that contain the word.</a:t>
            </a:r>
          </a:p>
        </p:txBody>
      </p:sp>
      <p:pic>
        <p:nvPicPr>
          <p:cNvPr id="3" name="Picture 2">
            <a:extLst>
              <a:ext uri="{FF2B5EF4-FFF2-40B4-BE49-F238E27FC236}">
                <a16:creationId xmlns:a16="http://schemas.microsoft.com/office/drawing/2014/main" id="{D15759B5-89D1-25FC-B471-04C15E9ACDDE}"/>
              </a:ext>
            </a:extLst>
          </p:cNvPr>
          <p:cNvPicPr>
            <a:picLocks noChangeAspect="1"/>
          </p:cNvPicPr>
          <p:nvPr/>
        </p:nvPicPr>
        <p:blipFill>
          <a:blip r:embed="rId2"/>
          <a:stretch>
            <a:fillRect/>
          </a:stretch>
        </p:blipFill>
        <p:spPr>
          <a:xfrm>
            <a:off x="995363" y="3857372"/>
            <a:ext cx="2057400" cy="698500"/>
          </a:xfrm>
          <a:prstGeom prst="rect">
            <a:avLst/>
          </a:prstGeom>
        </p:spPr>
      </p:pic>
      <p:pic>
        <p:nvPicPr>
          <p:cNvPr id="10" name="Picture 9">
            <a:extLst>
              <a:ext uri="{FF2B5EF4-FFF2-40B4-BE49-F238E27FC236}">
                <a16:creationId xmlns:a16="http://schemas.microsoft.com/office/drawing/2014/main" id="{D955EF2E-DD71-8BB7-918D-374C5151ECAB}"/>
              </a:ext>
            </a:extLst>
          </p:cNvPr>
          <p:cNvPicPr>
            <a:picLocks noChangeAspect="1"/>
          </p:cNvPicPr>
          <p:nvPr/>
        </p:nvPicPr>
        <p:blipFill>
          <a:blip r:embed="rId3"/>
          <a:stretch>
            <a:fillRect/>
          </a:stretch>
        </p:blipFill>
        <p:spPr>
          <a:xfrm>
            <a:off x="995363" y="4905568"/>
            <a:ext cx="8826500" cy="355600"/>
          </a:xfrm>
          <a:prstGeom prst="rect">
            <a:avLst/>
          </a:prstGeom>
        </p:spPr>
      </p:pic>
      <p:pic>
        <p:nvPicPr>
          <p:cNvPr id="11" name="Picture 10">
            <a:extLst>
              <a:ext uri="{FF2B5EF4-FFF2-40B4-BE49-F238E27FC236}">
                <a16:creationId xmlns:a16="http://schemas.microsoft.com/office/drawing/2014/main" id="{A59CAA5E-DCAD-2267-F94D-F81C6C66FC01}"/>
              </a:ext>
            </a:extLst>
          </p:cNvPr>
          <p:cNvPicPr>
            <a:picLocks noChangeAspect="1"/>
          </p:cNvPicPr>
          <p:nvPr/>
        </p:nvPicPr>
        <p:blipFill>
          <a:blip r:embed="rId4"/>
          <a:stretch>
            <a:fillRect/>
          </a:stretch>
        </p:blipFill>
        <p:spPr>
          <a:xfrm>
            <a:off x="2345530" y="4926136"/>
            <a:ext cx="6756400" cy="1270000"/>
          </a:xfrm>
          <a:prstGeom prst="rect">
            <a:avLst/>
          </a:prstGeom>
        </p:spPr>
      </p:pic>
      <p:pic>
        <p:nvPicPr>
          <p:cNvPr id="12" name="Picture 11">
            <a:extLst>
              <a:ext uri="{FF2B5EF4-FFF2-40B4-BE49-F238E27FC236}">
                <a16:creationId xmlns:a16="http://schemas.microsoft.com/office/drawing/2014/main" id="{DB794430-E3A5-05C5-7DB7-B85AAD644737}"/>
              </a:ext>
            </a:extLst>
          </p:cNvPr>
          <p:cNvPicPr>
            <a:picLocks noChangeAspect="1"/>
          </p:cNvPicPr>
          <p:nvPr/>
        </p:nvPicPr>
        <p:blipFill>
          <a:blip r:embed="rId5"/>
          <a:stretch>
            <a:fillRect/>
          </a:stretch>
        </p:blipFill>
        <p:spPr>
          <a:xfrm>
            <a:off x="7983537" y="4017548"/>
            <a:ext cx="3213100" cy="355600"/>
          </a:xfrm>
          <a:prstGeom prst="rect">
            <a:avLst/>
          </a:prstGeom>
        </p:spPr>
      </p:pic>
      <p:pic>
        <p:nvPicPr>
          <p:cNvPr id="13" name="Picture 12">
            <a:extLst>
              <a:ext uri="{FF2B5EF4-FFF2-40B4-BE49-F238E27FC236}">
                <a16:creationId xmlns:a16="http://schemas.microsoft.com/office/drawing/2014/main" id="{AD398A3B-C026-9D63-5230-C8DC8E6A1F1B}"/>
              </a:ext>
            </a:extLst>
          </p:cNvPr>
          <p:cNvPicPr>
            <a:picLocks noChangeAspect="1"/>
          </p:cNvPicPr>
          <p:nvPr/>
        </p:nvPicPr>
        <p:blipFill>
          <a:blip r:embed="rId6"/>
          <a:stretch>
            <a:fillRect/>
          </a:stretch>
        </p:blipFill>
        <p:spPr>
          <a:xfrm>
            <a:off x="3971131" y="3876422"/>
            <a:ext cx="3200400" cy="660400"/>
          </a:xfrm>
          <a:prstGeom prst="rect">
            <a:avLst/>
          </a:prstGeom>
        </p:spPr>
      </p:pic>
    </p:spTree>
    <p:extLst>
      <p:ext uri="{BB962C8B-B14F-4D97-AF65-F5344CB8AC3E}">
        <p14:creationId xmlns:p14="http://schemas.microsoft.com/office/powerpoint/2010/main" val="2678738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blinds(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3" presetClass="exit" presetSubtype="10" fill="hold" nodeType="clickEffect">
                                  <p:stCondLst>
                                    <p:cond delay="0"/>
                                  </p:stCondLst>
                                  <p:childTnLst>
                                    <p:animEffect transition="out" filter="blinds(horizontal)">
                                      <p:cBhvr>
                                        <p:cTn id="26" dur="500"/>
                                        <p:tgtEl>
                                          <p:spTgt spid="10"/>
                                        </p:tgtEl>
                                      </p:cBhvr>
                                    </p:animEffect>
                                    <p:set>
                                      <p:cBhvr>
                                        <p:cTn id="27" dur="1" fill="hold">
                                          <p:stCondLst>
                                            <p:cond delay="499"/>
                                          </p:stCondLst>
                                        </p:cTn>
                                        <p:tgtEl>
                                          <p:spTgt spid="10"/>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checkerboard(across)">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dissolve">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12" presetClass="exit" presetSubtype="4" fill="hold" nodeType="clickEffect">
                                  <p:stCondLst>
                                    <p:cond delay="0"/>
                                  </p:stCondLst>
                                  <p:childTnLst>
                                    <p:anim calcmode="lin" valueType="num">
                                      <p:cBhvr additive="base">
                                        <p:cTn id="41" dur="500"/>
                                        <p:tgtEl>
                                          <p:spTgt spid="11"/>
                                        </p:tgtEl>
                                        <p:attrNameLst>
                                          <p:attrName>ppt_y</p:attrName>
                                        </p:attrNameLst>
                                      </p:cBhvr>
                                      <p:tavLst>
                                        <p:tav tm="0">
                                          <p:val>
                                            <p:strVal val="#ppt_y"/>
                                          </p:val>
                                        </p:tav>
                                        <p:tav tm="100000">
                                          <p:val>
                                            <p:strVal val="#ppt_y+#ppt_h*1.125000"/>
                                          </p:val>
                                        </p:tav>
                                      </p:tavLst>
                                    </p:anim>
                                    <p:animEffect transition="out" filter="wipe(down)">
                                      <p:cBhvr>
                                        <p:cTn id="42" dur="500"/>
                                        <p:tgtEl>
                                          <p:spTgt spid="11"/>
                                        </p:tgtEl>
                                      </p:cBhvr>
                                    </p:animEffect>
                                    <p:set>
                                      <p:cBhvr>
                                        <p:cTn id="43" dur="1" fill="hold">
                                          <p:stCondLst>
                                            <p:cond delay="499"/>
                                          </p:stCondLst>
                                        </p:cTn>
                                        <p:tgtEl>
                                          <p:spTgt spid="11"/>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5" presetClass="entr" presetSubtype="10" fill="hold" nodeType="click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checkerboard(across)">
                                      <p:cBhvr>
                                        <p:cTn id="4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162D9-6348-526A-DEE8-EF83A917FBA3}"/>
              </a:ext>
            </a:extLst>
          </p:cNvPr>
          <p:cNvSpPr>
            <a:spLocks noGrp="1"/>
          </p:cNvSpPr>
          <p:nvPr>
            <p:ph type="title"/>
          </p:nvPr>
        </p:nvSpPr>
        <p:spPr/>
        <p:txBody>
          <a:bodyPr/>
          <a:lstStyle/>
          <a:p>
            <a:r>
              <a:rPr lang="en-US" dirty="0">
                <a:latin typeface="Cambria" panose="02040503050406030204" pitchFamily="18" charset="0"/>
              </a:rPr>
              <a:t>One Vs Rest Classifier </a:t>
            </a:r>
          </a:p>
        </p:txBody>
      </p:sp>
      <p:sp>
        <p:nvSpPr>
          <p:cNvPr id="3" name="Content Placeholder 2">
            <a:extLst>
              <a:ext uri="{FF2B5EF4-FFF2-40B4-BE49-F238E27FC236}">
                <a16:creationId xmlns:a16="http://schemas.microsoft.com/office/drawing/2014/main" id="{11082E56-5055-D40F-E7E2-C1CF0831AC15}"/>
              </a:ext>
            </a:extLst>
          </p:cNvPr>
          <p:cNvSpPr>
            <a:spLocks noGrp="1"/>
          </p:cNvSpPr>
          <p:nvPr>
            <p:ph idx="1"/>
          </p:nvPr>
        </p:nvSpPr>
        <p:spPr>
          <a:xfrm>
            <a:off x="685800" y="2194560"/>
            <a:ext cx="5186363" cy="4024125"/>
          </a:xfrm>
        </p:spPr>
        <p:txBody>
          <a:bodyPr>
            <a:normAutofit/>
          </a:bodyPr>
          <a:lstStyle/>
          <a:p>
            <a:r>
              <a:rPr lang="en-US" sz="2400" dirty="0">
                <a:latin typeface="Cambria" panose="02040503050406030204" pitchFamily="18" charset="0"/>
              </a:rPr>
              <a:t>If we want to do multilabel classification, we should think about One Vs Rest Classifier. For each classifier, the class is fitted against all the other classes. (It is pretty clear, and it means that problem of multilabel classification is broken down to multiple binary classification problems).</a:t>
            </a:r>
          </a:p>
        </p:txBody>
      </p:sp>
      <p:pic>
        <p:nvPicPr>
          <p:cNvPr id="5" name="Picture 4" descr="Diagram&#10;&#10;Description automatically generated">
            <a:extLst>
              <a:ext uri="{FF2B5EF4-FFF2-40B4-BE49-F238E27FC236}">
                <a16:creationId xmlns:a16="http://schemas.microsoft.com/office/drawing/2014/main" id="{CF3D7807-871A-82D3-3613-64307E0D623F}"/>
              </a:ext>
            </a:extLst>
          </p:cNvPr>
          <p:cNvPicPr>
            <a:picLocks noChangeAspect="1"/>
          </p:cNvPicPr>
          <p:nvPr/>
        </p:nvPicPr>
        <p:blipFill>
          <a:blip r:embed="rId2"/>
          <a:stretch>
            <a:fillRect/>
          </a:stretch>
        </p:blipFill>
        <p:spPr>
          <a:xfrm>
            <a:off x="6096000" y="2194560"/>
            <a:ext cx="5622929" cy="3518347"/>
          </a:xfrm>
          <a:prstGeom prst="rect">
            <a:avLst/>
          </a:prstGeom>
        </p:spPr>
      </p:pic>
    </p:spTree>
    <p:extLst>
      <p:ext uri="{BB962C8B-B14F-4D97-AF65-F5344CB8AC3E}">
        <p14:creationId xmlns:p14="http://schemas.microsoft.com/office/powerpoint/2010/main" val="2766336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dissolv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162D9-6348-526A-DEE8-EF83A917FBA3}"/>
              </a:ext>
            </a:extLst>
          </p:cNvPr>
          <p:cNvSpPr>
            <a:spLocks noGrp="1"/>
          </p:cNvSpPr>
          <p:nvPr>
            <p:ph type="title"/>
          </p:nvPr>
        </p:nvSpPr>
        <p:spPr>
          <a:xfrm>
            <a:off x="2895600" y="102618"/>
            <a:ext cx="8610600" cy="1293028"/>
          </a:xfrm>
        </p:spPr>
        <p:txBody>
          <a:bodyPr/>
          <a:lstStyle/>
          <a:p>
            <a:r>
              <a:rPr lang="en-US" dirty="0"/>
              <a:t>One Vs Rest Classifier </a:t>
            </a:r>
          </a:p>
        </p:txBody>
      </p:sp>
      <p:sp>
        <p:nvSpPr>
          <p:cNvPr id="3" name="Content Placeholder 2">
            <a:extLst>
              <a:ext uri="{FF2B5EF4-FFF2-40B4-BE49-F238E27FC236}">
                <a16:creationId xmlns:a16="http://schemas.microsoft.com/office/drawing/2014/main" id="{11082E56-5055-D40F-E7E2-C1CF0831AC15}"/>
              </a:ext>
            </a:extLst>
          </p:cNvPr>
          <p:cNvSpPr>
            <a:spLocks noGrp="1"/>
          </p:cNvSpPr>
          <p:nvPr>
            <p:ph idx="1"/>
          </p:nvPr>
        </p:nvSpPr>
        <p:spPr>
          <a:xfrm>
            <a:off x="6521071" y="1169905"/>
            <a:ext cx="4876800" cy="1077278"/>
          </a:xfrm>
        </p:spPr>
        <p:txBody>
          <a:bodyPr>
            <a:normAutofit fontScale="92500" lnSpcReduction="10000"/>
          </a:bodyPr>
          <a:lstStyle/>
          <a:p>
            <a:r>
              <a:rPr lang="en-US" dirty="0"/>
              <a:t>We have tried 3 models using this classifier, Naïve Bayes, Logistic Regression and Linear SVC(Support Vector Classifier).</a:t>
            </a:r>
          </a:p>
        </p:txBody>
      </p:sp>
      <p:pic>
        <p:nvPicPr>
          <p:cNvPr id="6" name="Picture 5">
            <a:extLst>
              <a:ext uri="{FF2B5EF4-FFF2-40B4-BE49-F238E27FC236}">
                <a16:creationId xmlns:a16="http://schemas.microsoft.com/office/drawing/2014/main" id="{432AFCC5-5D9A-274B-0626-13F8062A255B}"/>
              </a:ext>
            </a:extLst>
          </p:cNvPr>
          <p:cNvPicPr>
            <a:picLocks noChangeAspect="1"/>
          </p:cNvPicPr>
          <p:nvPr/>
        </p:nvPicPr>
        <p:blipFill>
          <a:blip r:embed="rId2"/>
          <a:stretch>
            <a:fillRect/>
          </a:stretch>
        </p:blipFill>
        <p:spPr>
          <a:xfrm>
            <a:off x="977117" y="1058179"/>
            <a:ext cx="4341313" cy="2665155"/>
          </a:xfrm>
          <a:prstGeom prst="rect">
            <a:avLst/>
          </a:prstGeom>
        </p:spPr>
      </p:pic>
      <p:pic>
        <p:nvPicPr>
          <p:cNvPr id="7" name="Picture 6">
            <a:extLst>
              <a:ext uri="{FF2B5EF4-FFF2-40B4-BE49-F238E27FC236}">
                <a16:creationId xmlns:a16="http://schemas.microsoft.com/office/drawing/2014/main" id="{B19D4045-9A52-0281-2E01-CE656653FF22}"/>
              </a:ext>
            </a:extLst>
          </p:cNvPr>
          <p:cNvPicPr>
            <a:picLocks noChangeAspect="1"/>
          </p:cNvPicPr>
          <p:nvPr/>
        </p:nvPicPr>
        <p:blipFill>
          <a:blip r:embed="rId3"/>
          <a:stretch>
            <a:fillRect/>
          </a:stretch>
        </p:blipFill>
        <p:spPr>
          <a:xfrm>
            <a:off x="977116" y="3953669"/>
            <a:ext cx="4341313" cy="2801713"/>
          </a:xfrm>
          <a:prstGeom prst="rect">
            <a:avLst/>
          </a:prstGeom>
        </p:spPr>
      </p:pic>
      <p:pic>
        <p:nvPicPr>
          <p:cNvPr id="8" name="Picture 7">
            <a:extLst>
              <a:ext uri="{FF2B5EF4-FFF2-40B4-BE49-F238E27FC236}">
                <a16:creationId xmlns:a16="http://schemas.microsoft.com/office/drawing/2014/main" id="{1C7417FC-804D-1550-84AF-55998F51871B}"/>
              </a:ext>
            </a:extLst>
          </p:cNvPr>
          <p:cNvPicPr>
            <a:picLocks noChangeAspect="1"/>
          </p:cNvPicPr>
          <p:nvPr/>
        </p:nvPicPr>
        <p:blipFill>
          <a:blip r:embed="rId4"/>
          <a:stretch>
            <a:fillRect/>
          </a:stretch>
        </p:blipFill>
        <p:spPr>
          <a:xfrm>
            <a:off x="6704064" y="2390756"/>
            <a:ext cx="4510819" cy="4311393"/>
          </a:xfrm>
          <a:prstGeom prst="rect">
            <a:avLst/>
          </a:prstGeom>
        </p:spPr>
      </p:pic>
    </p:spTree>
    <p:extLst>
      <p:ext uri="{BB962C8B-B14F-4D97-AF65-F5344CB8AC3E}">
        <p14:creationId xmlns:p14="http://schemas.microsoft.com/office/powerpoint/2010/main" val="2003162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162D9-6348-526A-DEE8-EF83A917FBA3}"/>
              </a:ext>
            </a:extLst>
          </p:cNvPr>
          <p:cNvSpPr>
            <a:spLocks noGrp="1"/>
          </p:cNvSpPr>
          <p:nvPr>
            <p:ph type="title"/>
          </p:nvPr>
        </p:nvSpPr>
        <p:spPr>
          <a:xfrm>
            <a:off x="2895600" y="579791"/>
            <a:ext cx="8610600" cy="1293028"/>
          </a:xfrm>
        </p:spPr>
        <p:txBody>
          <a:bodyPr/>
          <a:lstStyle/>
          <a:p>
            <a:r>
              <a:rPr lang="en-US" dirty="0"/>
              <a:t>TF-IDF + One Vs Rest Classifier </a:t>
            </a:r>
          </a:p>
        </p:txBody>
      </p:sp>
      <p:sp>
        <p:nvSpPr>
          <p:cNvPr id="3" name="Content Placeholder 2">
            <a:extLst>
              <a:ext uri="{FF2B5EF4-FFF2-40B4-BE49-F238E27FC236}">
                <a16:creationId xmlns:a16="http://schemas.microsoft.com/office/drawing/2014/main" id="{11082E56-5055-D40F-E7E2-C1CF0831AC15}"/>
              </a:ext>
            </a:extLst>
          </p:cNvPr>
          <p:cNvSpPr>
            <a:spLocks noGrp="1"/>
          </p:cNvSpPr>
          <p:nvPr>
            <p:ph idx="1"/>
          </p:nvPr>
        </p:nvSpPr>
        <p:spPr>
          <a:xfrm>
            <a:off x="685800" y="1905706"/>
            <a:ext cx="4114800" cy="4024125"/>
          </a:xfrm>
        </p:spPr>
        <p:txBody>
          <a:bodyPr/>
          <a:lstStyle/>
          <a:p>
            <a:r>
              <a:rPr lang="en-US" dirty="0"/>
              <a:t>Among these 3 methods, we can see that Naïve bayes and logistic regression have really poor performance, and Linear SVC have a relatively good performance and its final test accuracy is 0.85727 </a:t>
            </a:r>
          </a:p>
        </p:txBody>
      </p:sp>
      <p:pic>
        <p:nvPicPr>
          <p:cNvPr id="4" name="Picture 3">
            <a:extLst>
              <a:ext uri="{FF2B5EF4-FFF2-40B4-BE49-F238E27FC236}">
                <a16:creationId xmlns:a16="http://schemas.microsoft.com/office/drawing/2014/main" id="{54599CDE-EF41-9C5B-E5BC-33D716EB2513}"/>
              </a:ext>
            </a:extLst>
          </p:cNvPr>
          <p:cNvPicPr>
            <a:picLocks noChangeAspect="1"/>
          </p:cNvPicPr>
          <p:nvPr/>
        </p:nvPicPr>
        <p:blipFill>
          <a:blip r:embed="rId2"/>
          <a:stretch>
            <a:fillRect/>
          </a:stretch>
        </p:blipFill>
        <p:spPr>
          <a:xfrm>
            <a:off x="5291931" y="4999200"/>
            <a:ext cx="6032500" cy="1104900"/>
          </a:xfrm>
          <a:prstGeom prst="rect">
            <a:avLst/>
          </a:prstGeom>
        </p:spPr>
      </p:pic>
      <p:pic>
        <p:nvPicPr>
          <p:cNvPr id="5" name="Picture 4">
            <a:extLst>
              <a:ext uri="{FF2B5EF4-FFF2-40B4-BE49-F238E27FC236}">
                <a16:creationId xmlns:a16="http://schemas.microsoft.com/office/drawing/2014/main" id="{5AD5258C-60AB-0F9B-3ECC-F1384AA54D0E}"/>
              </a:ext>
            </a:extLst>
          </p:cNvPr>
          <p:cNvPicPr>
            <a:picLocks noChangeAspect="1"/>
          </p:cNvPicPr>
          <p:nvPr/>
        </p:nvPicPr>
        <p:blipFill>
          <a:blip r:embed="rId3"/>
          <a:stretch>
            <a:fillRect/>
          </a:stretch>
        </p:blipFill>
        <p:spPr>
          <a:xfrm>
            <a:off x="5241131" y="2031459"/>
            <a:ext cx="6083300" cy="1181100"/>
          </a:xfrm>
          <a:prstGeom prst="rect">
            <a:avLst/>
          </a:prstGeom>
        </p:spPr>
      </p:pic>
      <p:pic>
        <p:nvPicPr>
          <p:cNvPr id="6" name="Picture 5">
            <a:extLst>
              <a:ext uri="{FF2B5EF4-FFF2-40B4-BE49-F238E27FC236}">
                <a16:creationId xmlns:a16="http://schemas.microsoft.com/office/drawing/2014/main" id="{4BD53F58-2A42-EF69-4FA4-F3AAA7FD493E}"/>
              </a:ext>
            </a:extLst>
          </p:cNvPr>
          <p:cNvPicPr>
            <a:picLocks noChangeAspect="1"/>
          </p:cNvPicPr>
          <p:nvPr/>
        </p:nvPicPr>
        <p:blipFill>
          <a:blip r:embed="rId4"/>
          <a:stretch>
            <a:fillRect/>
          </a:stretch>
        </p:blipFill>
        <p:spPr>
          <a:xfrm>
            <a:off x="5291931" y="3575768"/>
            <a:ext cx="6032500" cy="1054100"/>
          </a:xfrm>
          <a:prstGeom prst="rect">
            <a:avLst/>
          </a:prstGeom>
        </p:spPr>
      </p:pic>
      <p:sp>
        <p:nvSpPr>
          <p:cNvPr id="8" name="TextBox 7">
            <a:extLst>
              <a:ext uri="{FF2B5EF4-FFF2-40B4-BE49-F238E27FC236}">
                <a16:creationId xmlns:a16="http://schemas.microsoft.com/office/drawing/2014/main" id="{D74E98B5-DB2E-A090-9126-D99D9233E9DA}"/>
              </a:ext>
            </a:extLst>
          </p:cNvPr>
          <p:cNvSpPr txBox="1"/>
          <p:nvPr/>
        </p:nvSpPr>
        <p:spPr>
          <a:xfrm>
            <a:off x="7526337" y="3201210"/>
            <a:ext cx="6100762" cy="369332"/>
          </a:xfrm>
          <a:prstGeom prst="rect">
            <a:avLst/>
          </a:prstGeom>
          <a:noFill/>
        </p:spPr>
        <p:txBody>
          <a:bodyPr wrap="square">
            <a:spAutoFit/>
          </a:bodyPr>
          <a:lstStyle/>
          <a:p>
            <a:r>
              <a:rPr lang="en-US" dirty="0"/>
              <a:t>Naïve Bayes</a:t>
            </a:r>
          </a:p>
        </p:txBody>
      </p:sp>
      <p:sp>
        <p:nvSpPr>
          <p:cNvPr id="10" name="TextBox 9">
            <a:extLst>
              <a:ext uri="{FF2B5EF4-FFF2-40B4-BE49-F238E27FC236}">
                <a16:creationId xmlns:a16="http://schemas.microsoft.com/office/drawing/2014/main" id="{546B5919-BD38-6247-B256-717969405CFC}"/>
              </a:ext>
            </a:extLst>
          </p:cNvPr>
          <p:cNvSpPr txBox="1"/>
          <p:nvPr/>
        </p:nvSpPr>
        <p:spPr>
          <a:xfrm>
            <a:off x="7200900" y="4629868"/>
            <a:ext cx="6100762" cy="369332"/>
          </a:xfrm>
          <a:prstGeom prst="rect">
            <a:avLst/>
          </a:prstGeom>
          <a:noFill/>
        </p:spPr>
        <p:txBody>
          <a:bodyPr wrap="square">
            <a:spAutoFit/>
          </a:bodyPr>
          <a:lstStyle/>
          <a:p>
            <a:r>
              <a:rPr lang="en-US" dirty="0"/>
              <a:t>Logistic Regression </a:t>
            </a:r>
          </a:p>
        </p:txBody>
      </p:sp>
      <p:sp>
        <p:nvSpPr>
          <p:cNvPr id="12" name="TextBox 11">
            <a:extLst>
              <a:ext uri="{FF2B5EF4-FFF2-40B4-BE49-F238E27FC236}">
                <a16:creationId xmlns:a16="http://schemas.microsoft.com/office/drawing/2014/main" id="{EE3E289A-8770-738F-43BE-20032E5DE306}"/>
              </a:ext>
            </a:extLst>
          </p:cNvPr>
          <p:cNvSpPr txBox="1"/>
          <p:nvPr/>
        </p:nvSpPr>
        <p:spPr>
          <a:xfrm>
            <a:off x="7682706" y="6104100"/>
            <a:ext cx="2568575" cy="369332"/>
          </a:xfrm>
          <a:prstGeom prst="rect">
            <a:avLst/>
          </a:prstGeom>
          <a:noFill/>
        </p:spPr>
        <p:txBody>
          <a:bodyPr wrap="square">
            <a:spAutoFit/>
          </a:bodyPr>
          <a:lstStyle/>
          <a:p>
            <a:r>
              <a:rPr lang="en-US" dirty="0"/>
              <a:t>Linear SVC</a:t>
            </a:r>
          </a:p>
        </p:txBody>
      </p:sp>
      <p:pic>
        <p:nvPicPr>
          <p:cNvPr id="9" name="Picture 8" descr="Icon&#10;&#10;Description automatically generated">
            <a:extLst>
              <a:ext uri="{FF2B5EF4-FFF2-40B4-BE49-F238E27FC236}">
                <a16:creationId xmlns:a16="http://schemas.microsoft.com/office/drawing/2014/main" id="{4034B569-0984-E48C-5E84-D5350EB45C3C}"/>
              </a:ext>
            </a:extLst>
          </p:cNvPr>
          <p:cNvPicPr>
            <a:picLocks noChangeAspect="1"/>
          </p:cNvPicPr>
          <p:nvPr/>
        </p:nvPicPr>
        <p:blipFill>
          <a:blip r:embed="rId5"/>
          <a:stretch>
            <a:fillRect/>
          </a:stretch>
        </p:blipFill>
        <p:spPr>
          <a:xfrm>
            <a:off x="11105135" y="1905706"/>
            <a:ext cx="1049220" cy="1049220"/>
          </a:xfrm>
          <a:prstGeom prst="rect">
            <a:avLst/>
          </a:prstGeom>
        </p:spPr>
      </p:pic>
      <p:pic>
        <p:nvPicPr>
          <p:cNvPr id="11" name="Picture 10">
            <a:extLst>
              <a:ext uri="{FF2B5EF4-FFF2-40B4-BE49-F238E27FC236}">
                <a16:creationId xmlns:a16="http://schemas.microsoft.com/office/drawing/2014/main" id="{88BBF4A8-13D1-346D-CA69-697DB25323DB}"/>
              </a:ext>
            </a:extLst>
          </p:cNvPr>
          <p:cNvPicPr>
            <a:picLocks noChangeAspect="1"/>
          </p:cNvPicPr>
          <p:nvPr/>
        </p:nvPicPr>
        <p:blipFill>
          <a:blip r:embed="rId6"/>
          <a:stretch>
            <a:fillRect/>
          </a:stretch>
        </p:blipFill>
        <p:spPr>
          <a:xfrm>
            <a:off x="10867865" y="5243504"/>
            <a:ext cx="1276670" cy="1213125"/>
          </a:xfrm>
          <a:prstGeom prst="rect">
            <a:avLst/>
          </a:prstGeom>
        </p:spPr>
      </p:pic>
      <p:pic>
        <p:nvPicPr>
          <p:cNvPr id="14" name="Picture 13">
            <a:extLst>
              <a:ext uri="{FF2B5EF4-FFF2-40B4-BE49-F238E27FC236}">
                <a16:creationId xmlns:a16="http://schemas.microsoft.com/office/drawing/2014/main" id="{CCD22C89-AF76-18B2-705A-EF578F67FC19}"/>
              </a:ext>
            </a:extLst>
          </p:cNvPr>
          <p:cNvPicPr>
            <a:picLocks noChangeAspect="1"/>
          </p:cNvPicPr>
          <p:nvPr/>
        </p:nvPicPr>
        <p:blipFill>
          <a:blip r:embed="rId7"/>
          <a:stretch>
            <a:fillRect/>
          </a:stretch>
        </p:blipFill>
        <p:spPr>
          <a:xfrm>
            <a:off x="404359" y="5179227"/>
            <a:ext cx="6565900" cy="914400"/>
          </a:xfrm>
          <a:prstGeom prst="rect">
            <a:avLst/>
          </a:prstGeom>
        </p:spPr>
      </p:pic>
      <p:sp>
        <p:nvSpPr>
          <p:cNvPr id="7" name="TextBox 6">
            <a:extLst>
              <a:ext uri="{FF2B5EF4-FFF2-40B4-BE49-F238E27FC236}">
                <a16:creationId xmlns:a16="http://schemas.microsoft.com/office/drawing/2014/main" id="{FA45F869-EB72-C8B4-5F12-93444971A8C8}"/>
              </a:ext>
            </a:extLst>
          </p:cNvPr>
          <p:cNvSpPr txBox="1"/>
          <p:nvPr/>
        </p:nvSpPr>
        <p:spPr>
          <a:xfrm>
            <a:off x="7019130" y="1629240"/>
            <a:ext cx="2828925" cy="369332"/>
          </a:xfrm>
          <a:prstGeom prst="rect">
            <a:avLst/>
          </a:prstGeom>
          <a:noFill/>
        </p:spPr>
        <p:txBody>
          <a:bodyPr wrap="square" rtlCol="0">
            <a:spAutoFit/>
          </a:bodyPr>
          <a:lstStyle/>
          <a:p>
            <a:r>
              <a:rPr lang="en-US" dirty="0"/>
              <a:t>Classification reports</a:t>
            </a:r>
          </a:p>
        </p:txBody>
      </p:sp>
    </p:spTree>
    <p:extLst>
      <p:ext uri="{BB962C8B-B14F-4D97-AF65-F5344CB8AC3E}">
        <p14:creationId xmlns:p14="http://schemas.microsoft.com/office/powerpoint/2010/main" val="3010159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checkerboard(across)">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heckerboard(across)">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blinds(horizontal)">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dissolve">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dissolve">
                                      <p:cBhvr>
                                        <p:cTn id="33" dur="500"/>
                                        <p:tgtEl>
                                          <p:spTgt spid="10"/>
                                        </p:tgtEl>
                                      </p:cBhvr>
                                    </p:animEffect>
                                  </p:childTnLst>
                                </p:cTn>
                              </p:par>
                            </p:childTnLst>
                          </p:cTn>
                        </p:par>
                      </p:childTnLst>
                    </p:cTn>
                  </p:par>
                  <p:par>
                    <p:cTn id="34" fill="hold">
                      <p:stCondLst>
                        <p:cond delay="indefinite"/>
                      </p:stCondLst>
                      <p:childTnLst>
                        <p:par>
                          <p:cTn id="35" fill="hold">
                            <p:stCondLst>
                              <p:cond delay="0"/>
                            </p:stCondLst>
                            <p:childTnLst>
                              <p:par>
                                <p:cTn id="36" presetID="5" presetClass="entr" presetSubtype="10" fill="hold" nodeType="click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checkerboard(across)">
                                      <p:cBhvr>
                                        <p:cTn id="38" dur="500"/>
                                        <p:tgtEl>
                                          <p:spTgt spid="4"/>
                                        </p:tgtEl>
                                      </p:cBhvr>
                                    </p:animEffect>
                                  </p:childTnLst>
                                </p:cTn>
                              </p:par>
                            </p:childTnLst>
                          </p:cTn>
                        </p:par>
                      </p:childTnLst>
                    </p:cTn>
                  </p:par>
                  <p:par>
                    <p:cTn id="39" fill="hold">
                      <p:stCondLst>
                        <p:cond delay="indefinite"/>
                      </p:stCondLst>
                      <p:childTnLst>
                        <p:par>
                          <p:cTn id="40" fill="hold">
                            <p:stCondLst>
                              <p:cond delay="0"/>
                            </p:stCondLst>
                            <p:childTnLst>
                              <p:par>
                                <p:cTn id="41" presetID="5" presetClass="entr" presetSubtype="1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checkerboard(across)">
                                      <p:cBhvr>
                                        <p:cTn id="43" dur="500"/>
                                        <p:tgtEl>
                                          <p:spTgt spid="12"/>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nodeType="click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dissolve">
                                      <p:cBhvr>
                                        <p:cTn id="48" dur="500"/>
                                        <p:tgtEl>
                                          <p:spTgt spid="9"/>
                                        </p:tgtEl>
                                      </p:cBhvr>
                                    </p:animEffect>
                                  </p:childTnLst>
                                </p:cTn>
                              </p:par>
                            </p:childTnLst>
                          </p:cTn>
                        </p:par>
                      </p:childTnLst>
                    </p:cTn>
                  </p:par>
                  <p:par>
                    <p:cTn id="49" fill="hold">
                      <p:stCondLst>
                        <p:cond delay="indefinite"/>
                      </p:stCondLst>
                      <p:childTnLst>
                        <p:par>
                          <p:cTn id="50" fill="hold">
                            <p:stCondLst>
                              <p:cond delay="0"/>
                            </p:stCondLst>
                            <p:childTnLst>
                              <p:par>
                                <p:cTn id="51" presetID="5" presetClass="entr" presetSubtype="10" fill="hold" nodeType="click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checkerboard(across)">
                                      <p:cBhvr>
                                        <p:cTn id="53" dur="500"/>
                                        <p:tgtEl>
                                          <p:spTgt spid="11"/>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4" fill="hold" nodeType="clickEffect">
                                  <p:stCondLst>
                                    <p:cond delay="0"/>
                                  </p:stCondLst>
                                  <p:childTnLst>
                                    <p:set>
                                      <p:cBhvr>
                                        <p:cTn id="57" dur="1" fill="hold">
                                          <p:stCondLst>
                                            <p:cond delay="0"/>
                                          </p:stCondLst>
                                        </p:cTn>
                                        <p:tgtEl>
                                          <p:spTgt spid="14"/>
                                        </p:tgtEl>
                                        <p:attrNameLst>
                                          <p:attrName>style.visibility</p:attrName>
                                        </p:attrNameLst>
                                      </p:cBhvr>
                                      <p:to>
                                        <p:strVal val="visible"/>
                                      </p:to>
                                    </p:set>
                                    <p:anim calcmode="lin" valueType="num">
                                      <p:cBhvr additive="base">
                                        <p:cTn id="58" dur="500" fill="hold"/>
                                        <p:tgtEl>
                                          <p:spTgt spid="14"/>
                                        </p:tgtEl>
                                        <p:attrNameLst>
                                          <p:attrName>ppt_x</p:attrName>
                                        </p:attrNameLst>
                                      </p:cBhvr>
                                      <p:tavLst>
                                        <p:tav tm="0">
                                          <p:val>
                                            <p:strVal val="#ppt_x"/>
                                          </p:val>
                                        </p:tav>
                                        <p:tav tm="100000">
                                          <p:val>
                                            <p:strVal val="#ppt_x"/>
                                          </p:val>
                                        </p:tav>
                                      </p:tavLst>
                                    </p:anim>
                                    <p:anim calcmode="lin" valueType="num">
                                      <p:cBhvr additive="base">
                                        <p:cTn id="59"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P spid="10" grpId="0"/>
      <p:bldP spid="12"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239F-5E85-4CE7-9E19-B1D1E3F734A2}"/>
              </a:ext>
            </a:extLst>
          </p:cNvPr>
          <p:cNvSpPr>
            <a:spLocks noGrp="1"/>
          </p:cNvSpPr>
          <p:nvPr>
            <p:ph type="title"/>
          </p:nvPr>
        </p:nvSpPr>
        <p:spPr>
          <a:xfrm>
            <a:off x="782499" y="839790"/>
            <a:ext cx="10732168" cy="2801935"/>
          </a:xfrm>
        </p:spPr>
        <p:txBody>
          <a:bodyPr/>
          <a:lstStyle/>
          <a:p>
            <a:r>
              <a:rPr lang="en-US" dirty="0"/>
              <a:t>M</a:t>
            </a:r>
            <a:r>
              <a:rPr lang="en-US" altLang="zh-CN" dirty="0"/>
              <a:t>odel 3: Pretrained Bert tokenizer &amp; model</a:t>
            </a:r>
            <a:endParaRPr lang="en-US" dirty="0"/>
          </a:p>
        </p:txBody>
      </p:sp>
      <p:sp>
        <p:nvSpPr>
          <p:cNvPr id="3" name="Text Placeholder 2">
            <a:extLst>
              <a:ext uri="{FF2B5EF4-FFF2-40B4-BE49-F238E27FC236}">
                <a16:creationId xmlns:a16="http://schemas.microsoft.com/office/drawing/2014/main" id="{9B567BD6-80F0-ED2B-C7FB-61C5A802FF0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536638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A4FA7-DA8F-2E95-F64F-01AFF72B6C08}"/>
              </a:ext>
            </a:extLst>
          </p:cNvPr>
          <p:cNvSpPr>
            <a:spLocks noGrp="1"/>
          </p:cNvSpPr>
          <p:nvPr>
            <p:ph type="title"/>
          </p:nvPr>
        </p:nvSpPr>
        <p:spPr>
          <a:xfrm>
            <a:off x="2895600" y="764373"/>
            <a:ext cx="8610600" cy="1293028"/>
          </a:xfrm>
        </p:spPr>
        <p:txBody>
          <a:bodyPr>
            <a:normAutofit/>
          </a:bodyPr>
          <a:lstStyle/>
          <a:p>
            <a:r>
              <a:rPr lang="en-US" dirty="0">
                <a:latin typeface="Cambria" panose="02040503050406030204" pitchFamily="18" charset="0"/>
              </a:rPr>
              <a:t>Pretrained Bert tokenizer</a:t>
            </a:r>
            <a:endParaRPr lang="en-US" dirty="0"/>
          </a:p>
        </p:txBody>
      </p:sp>
      <p:sp>
        <p:nvSpPr>
          <p:cNvPr id="3" name="Content Placeholder 2">
            <a:extLst>
              <a:ext uri="{FF2B5EF4-FFF2-40B4-BE49-F238E27FC236}">
                <a16:creationId xmlns:a16="http://schemas.microsoft.com/office/drawing/2014/main" id="{2C86A8E2-14BC-0530-C857-EC0587032375}"/>
              </a:ext>
            </a:extLst>
          </p:cNvPr>
          <p:cNvSpPr>
            <a:spLocks noGrp="1"/>
          </p:cNvSpPr>
          <p:nvPr>
            <p:ph idx="1"/>
          </p:nvPr>
        </p:nvSpPr>
        <p:spPr>
          <a:xfrm>
            <a:off x="404617" y="2194559"/>
            <a:ext cx="5816600" cy="4024125"/>
          </a:xfrm>
        </p:spPr>
        <p:txBody>
          <a:bodyPr>
            <a:normAutofit/>
          </a:bodyPr>
          <a:lstStyle/>
          <a:p>
            <a:r>
              <a:rPr lang="en-US" sz="1600" dirty="0">
                <a:latin typeface="Cambria" panose="02040503050406030204" pitchFamily="18" charset="0"/>
              </a:rPr>
              <a:t>BERT stands for Bidirectional Encoder Representations from Transformers. </a:t>
            </a:r>
          </a:p>
          <a:p>
            <a:r>
              <a:rPr lang="en-US" sz="1600" dirty="0">
                <a:latin typeface="Cambria" panose="02040503050406030204" pitchFamily="18" charset="0"/>
              </a:rPr>
              <a:t>There are three special tokens for Bert model, [CLS], [SEP], [PAD].</a:t>
            </a:r>
          </a:p>
          <a:p>
            <a:r>
              <a:rPr lang="en-US" sz="1600" dirty="0">
                <a:latin typeface="Cambria" panose="02040503050406030204" pitchFamily="18" charset="0"/>
              </a:rPr>
              <a:t>[CLS]:This is the first token of every sequence, which stands for classification token. [101]</a:t>
            </a:r>
          </a:p>
          <a:p>
            <a:r>
              <a:rPr lang="en-US" sz="1600" dirty="0">
                <a:latin typeface="Cambria" panose="02040503050406030204" pitchFamily="18" charset="0"/>
              </a:rPr>
              <a:t>[SEP]: This is the token that makes BERT know which token belongs to which sequence. This special token is mainly important for a next sentence prediction task or question-answering task. If we only have one sequence, then this token will be appended to the end of the sequence. [102]</a:t>
            </a:r>
          </a:p>
          <a:p>
            <a:r>
              <a:rPr lang="en-US" sz="1600" dirty="0">
                <a:latin typeface="Cambria" panose="02040503050406030204" pitchFamily="18" charset="0"/>
              </a:rPr>
              <a:t>[PAD]: It is also important to note that the maximum size of tokens that can be fed into BERT model is 512. If the tokens in a sequence are less than the maximum size, we can use padding to fill the unused token slots with [PAD]. [0]</a:t>
            </a:r>
          </a:p>
          <a:p>
            <a:endParaRPr lang="en-US" sz="1400" dirty="0"/>
          </a:p>
        </p:txBody>
      </p:sp>
      <p:pic>
        <p:nvPicPr>
          <p:cNvPr id="4" name="Picture 3" descr="Table&#10;&#10;Description automatically generated">
            <a:extLst>
              <a:ext uri="{FF2B5EF4-FFF2-40B4-BE49-F238E27FC236}">
                <a16:creationId xmlns:a16="http://schemas.microsoft.com/office/drawing/2014/main" id="{9DFDE8F9-ACA5-79E0-3002-F18E5FA35AC2}"/>
              </a:ext>
            </a:extLst>
          </p:cNvPr>
          <p:cNvPicPr>
            <a:picLocks noChangeAspect="1"/>
          </p:cNvPicPr>
          <p:nvPr/>
        </p:nvPicPr>
        <p:blipFill>
          <a:blip r:embed="rId2"/>
          <a:stretch>
            <a:fillRect/>
          </a:stretch>
        </p:blipFill>
        <p:spPr>
          <a:xfrm>
            <a:off x="6221217" y="2733369"/>
            <a:ext cx="5702964" cy="2946504"/>
          </a:xfrm>
          <a:prstGeom prst="rect">
            <a:avLst/>
          </a:prstGeom>
        </p:spPr>
      </p:pic>
    </p:spTree>
    <p:extLst>
      <p:ext uri="{BB962C8B-B14F-4D97-AF65-F5344CB8AC3E}">
        <p14:creationId xmlns:p14="http://schemas.microsoft.com/office/powerpoint/2010/main" val="1332075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dissolve">
                                      <p:cBhvr>
                                        <p:cTn id="3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D8E56-8185-B3C6-6EC6-1B9792509F68}"/>
              </a:ext>
            </a:extLst>
          </p:cNvPr>
          <p:cNvSpPr>
            <a:spLocks noGrp="1"/>
          </p:cNvSpPr>
          <p:nvPr>
            <p:ph type="title"/>
          </p:nvPr>
        </p:nvSpPr>
        <p:spPr>
          <a:xfrm>
            <a:off x="619759" y="764373"/>
            <a:ext cx="6257291" cy="1293028"/>
          </a:xfrm>
        </p:spPr>
        <p:txBody>
          <a:bodyPr>
            <a:normAutofit/>
          </a:bodyPr>
          <a:lstStyle/>
          <a:p>
            <a:r>
              <a:rPr lang="en-US" dirty="0">
                <a:latin typeface="Cambria" panose="02040503050406030204" pitchFamily="18" charset="0"/>
              </a:rPr>
              <a:t>Pretrained Bert model</a:t>
            </a:r>
          </a:p>
        </p:txBody>
      </p:sp>
      <p:sp>
        <p:nvSpPr>
          <p:cNvPr id="3" name="Content Placeholder 2">
            <a:extLst>
              <a:ext uri="{FF2B5EF4-FFF2-40B4-BE49-F238E27FC236}">
                <a16:creationId xmlns:a16="http://schemas.microsoft.com/office/drawing/2014/main" id="{F52F4940-0161-CCD7-E2DD-BB18CA100E8B}"/>
              </a:ext>
            </a:extLst>
          </p:cNvPr>
          <p:cNvSpPr>
            <a:spLocks noGrp="1"/>
          </p:cNvSpPr>
          <p:nvPr>
            <p:ph idx="1"/>
          </p:nvPr>
        </p:nvSpPr>
        <p:spPr>
          <a:xfrm>
            <a:off x="619760" y="2194560"/>
            <a:ext cx="6257290" cy="4024125"/>
          </a:xfrm>
        </p:spPr>
        <p:txBody>
          <a:bodyPr>
            <a:noAutofit/>
          </a:bodyPr>
          <a:lstStyle/>
          <a:p>
            <a:r>
              <a:rPr lang="en-US" sz="2800" dirty="0">
                <a:latin typeface="Cambria" panose="02040503050406030204" pitchFamily="18" charset="0"/>
              </a:rPr>
              <a:t>BERT model then will output an embedding vector of size 768 in each of the tokens. </a:t>
            </a:r>
          </a:p>
          <a:p>
            <a:r>
              <a:rPr lang="en-US" sz="2800" dirty="0">
                <a:latin typeface="Cambria" panose="02040503050406030204" pitchFamily="18" charset="0"/>
              </a:rPr>
              <a:t>We only take the first output of Bert model for classifier input.</a:t>
            </a:r>
            <a:endParaRPr lang="en-US" sz="2800" dirty="0"/>
          </a:p>
        </p:txBody>
      </p:sp>
      <p:sp useBgFill="1">
        <p:nvSpPr>
          <p:cNvPr id="10" name="Rectangle 9">
            <a:extLst>
              <a:ext uri="{FF2B5EF4-FFF2-40B4-BE49-F238E27FC236}">
                <a16:creationId xmlns:a16="http://schemas.microsoft.com/office/drawing/2014/main" id="{E2E0C929-96C6-41B1-A001-566036DF04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88740" y="0"/>
            <a:ext cx="500325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able&#10;&#10;Description automatically generated with medium confidence">
            <a:extLst>
              <a:ext uri="{FF2B5EF4-FFF2-40B4-BE49-F238E27FC236}">
                <a16:creationId xmlns:a16="http://schemas.microsoft.com/office/drawing/2014/main" id="{59D0F9C3-8B82-E00E-7D5E-D3867A74062F}"/>
              </a:ext>
            </a:extLst>
          </p:cNvPr>
          <p:cNvPicPr>
            <a:picLocks noChangeAspect="1"/>
          </p:cNvPicPr>
          <p:nvPr/>
        </p:nvPicPr>
        <p:blipFill rotWithShape="1">
          <a:blip r:embed="rId2"/>
          <a:srcRect r="2318"/>
          <a:stretch/>
        </p:blipFill>
        <p:spPr>
          <a:xfrm>
            <a:off x="7519416" y="10"/>
            <a:ext cx="4672584" cy="6857989"/>
          </a:xfrm>
          <a:prstGeom prst="rect">
            <a:avLst/>
          </a:prstGeom>
        </p:spPr>
      </p:pic>
    </p:spTree>
    <p:extLst>
      <p:ext uri="{BB962C8B-B14F-4D97-AF65-F5344CB8AC3E}">
        <p14:creationId xmlns:p14="http://schemas.microsoft.com/office/powerpoint/2010/main" val="1269393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7E487-E087-0114-1C3D-1344DF45FD36}"/>
              </a:ext>
            </a:extLst>
          </p:cNvPr>
          <p:cNvSpPr>
            <a:spLocks noGrp="1"/>
          </p:cNvSpPr>
          <p:nvPr>
            <p:ph type="title"/>
          </p:nvPr>
        </p:nvSpPr>
        <p:spPr/>
        <p:txBody>
          <a:bodyPr/>
          <a:lstStyle/>
          <a:p>
            <a:r>
              <a:rPr lang="en-US" dirty="0">
                <a:latin typeface="Cambria" panose="02040503050406030204" pitchFamily="18" charset="0"/>
              </a:rPr>
              <a:t>Pretrained Bert model</a:t>
            </a:r>
          </a:p>
        </p:txBody>
      </p:sp>
      <p:sp>
        <p:nvSpPr>
          <p:cNvPr id="3" name="Content Placeholder 2">
            <a:extLst>
              <a:ext uri="{FF2B5EF4-FFF2-40B4-BE49-F238E27FC236}">
                <a16:creationId xmlns:a16="http://schemas.microsoft.com/office/drawing/2014/main" id="{1B561042-853D-45FB-0942-2A9631CFCBAA}"/>
              </a:ext>
            </a:extLst>
          </p:cNvPr>
          <p:cNvSpPr>
            <a:spLocks noGrp="1"/>
          </p:cNvSpPr>
          <p:nvPr>
            <p:ph idx="1"/>
          </p:nvPr>
        </p:nvSpPr>
        <p:spPr>
          <a:xfrm>
            <a:off x="685800" y="2194560"/>
            <a:ext cx="10820400" cy="728945"/>
          </a:xfrm>
        </p:spPr>
        <p:txBody>
          <a:bodyPr/>
          <a:lstStyle/>
          <a:p>
            <a:r>
              <a:rPr lang="en-US" dirty="0">
                <a:latin typeface="Cambria" panose="02040503050406030204" pitchFamily="18" charset="0"/>
              </a:rPr>
              <a:t>Since we don’t have much data for us to train, so we use the ‘</a:t>
            </a:r>
            <a:r>
              <a:rPr lang="en-US" dirty="0" err="1">
                <a:latin typeface="Cambria" panose="02040503050406030204" pitchFamily="18" charset="0"/>
              </a:rPr>
              <a:t>bert</a:t>
            </a:r>
            <a:r>
              <a:rPr lang="en-US" dirty="0">
                <a:latin typeface="Cambria" panose="02040503050406030204" pitchFamily="18" charset="0"/>
              </a:rPr>
              <a:t>-base-cased’ tokenizer to process our text.</a:t>
            </a:r>
          </a:p>
        </p:txBody>
      </p:sp>
      <p:pic>
        <p:nvPicPr>
          <p:cNvPr id="5" name="Picture 4">
            <a:extLst>
              <a:ext uri="{FF2B5EF4-FFF2-40B4-BE49-F238E27FC236}">
                <a16:creationId xmlns:a16="http://schemas.microsoft.com/office/drawing/2014/main" id="{6F3897F8-6462-34B2-0307-FF312353359A}"/>
              </a:ext>
            </a:extLst>
          </p:cNvPr>
          <p:cNvPicPr>
            <a:picLocks noChangeAspect="1"/>
          </p:cNvPicPr>
          <p:nvPr/>
        </p:nvPicPr>
        <p:blipFill>
          <a:blip r:embed="rId2"/>
          <a:stretch>
            <a:fillRect/>
          </a:stretch>
        </p:blipFill>
        <p:spPr>
          <a:xfrm>
            <a:off x="963784" y="2923505"/>
            <a:ext cx="6985000" cy="685800"/>
          </a:xfrm>
          <a:prstGeom prst="rect">
            <a:avLst/>
          </a:prstGeom>
        </p:spPr>
      </p:pic>
      <p:pic>
        <p:nvPicPr>
          <p:cNvPr id="6" name="Picture 5">
            <a:extLst>
              <a:ext uri="{FF2B5EF4-FFF2-40B4-BE49-F238E27FC236}">
                <a16:creationId xmlns:a16="http://schemas.microsoft.com/office/drawing/2014/main" id="{A214C2CB-B656-B510-7A50-B5D8065F3809}"/>
              </a:ext>
            </a:extLst>
          </p:cNvPr>
          <p:cNvPicPr>
            <a:picLocks noChangeAspect="1"/>
          </p:cNvPicPr>
          <p:nvPr/>
        </p:nvPicPr>
        <p:blipFill>
          <a:blip r:embed="rId3"/>
          <a:stretch>
            <a:fillRect/>
          </a:stretch>
        </p:blipFill>
        <p:spPr>
          <a:xfrm>
            <a:off x="963784" y="4431379"/>
            <a:ext cx="7886700" cy="1295400"/>
          </a:xfrm>
          <a:prstGeom prst="rect">
            <a:avLst/>
          </a:prstGeom>
        </p:spPr>
      </p:pic>
      <p:sp>
        <p:nvSpPr>
          <p:cNvPr id="7" name="Content Placeholder 2">
            <a:extLst>
              <a:ext uri="{FF2B5EF4-FFF2-40B4-BE49-F238E27FC236}">
                <a16:creationId xmlns:a16="http://schemas.microsoft.com/office/drawing/2014/main" id="{93B79D01-04AA-A67F-1C22-DEC4A23873C5}"/>
              </a:ext>
            </a:extLst>
          </p:cNvPr>
          <p:cNvSpPr txBox="1">
            <a:spLocks/>
          </p:cNvSpPr>
          <p:nvPr/>
        </p:nvSpPr>
        <p:spPr>
          <a:xfrm>
            <a:off x="685800" y="3626731"/>
            <a:ext cx="10820400" cy="7289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latin typeface="Cambria" panose="02040503050406030204" pitchFamily="18" charset="0"/>
              </a:rPr>
              <a:t>Except the 12 Bert hidden layers, we add a classifier layer at the and to covert </a:t>
            </a:r>
            <a:r>
              <a:rPr lang="en-US" dirty="0" err="1">
                <a:latin typeface="Cambria" panose="02040503050406030204" pitchFamily="18" charset="0"/>
              </a:rPr>
              <a:t>bert</a:t>
            </a:r>
            <a:r>
              <a:rPr lang="en-US" dirty="0">
                <a:latin typeface="Cambria" panose="02040503050406030204" pitchFamily="18" charset="0"/>
              </a:rPr>
              <a:t> output into our target output.</a:t>
            </a:r>
          </a:p>
        </p:txBody>
      </p:sp>
    </p:spTree>
    <p:extLst>
      <p:ext uri="{BB962C8B-B14F-4D97-AF65-F5344CB8AC3E}">
        <p14:creationId xmlns:p14="http://schemas.microsoft.com/office/powerpoint/2010/main" val="2329501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heckerboard(across)">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checkerboard(across)">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checkerboard(across)">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8D44F-4FA4-3CE8-CD25-41E18B40F015}"/>
              </a:ext>
            </a:extLst>
          </p:cNvPr>
          <p:cNvSpPr>
            <a:spLocks noGrp="1"/>
          </p:cNvSpPr>
          <p:nvPr>
            <p:ph type="title"/>
          </p:nvPr>
        </p:nvSpPr>
        <p:spPr>
          <a:xfrm>
            <a:off x="1689904" y="764373"/>
            <a:ext cx="9816296" cy="1293028"/>
          </a:xfrm>
        </p:spPr>
        <p:txBody>
          <a:bodyPr>
            <a:normAutofit/>
          </a:bodyPr>
          <a:lstStyle/>
          <a:p>
            <a:r>
              <a:rPr lang="en-US" sz="2800" dirty="0">
                <a:latin typeface="Cambria" panose="02040503050406030204" pitchFamily="18" charset="0"/>
                <a:cs typeface="Arial Hebrew" pitchFamily="2" charset="-79"/>
              </a:rPr>
              <a:t>This task can be generally divided into four parts:</a:t>
            </a:r>
          </a:p>
        </p:txBody>
      </p:sp>
      <p:graphicFrame>
        <p:nvGraphicFramePr>
          <p:cNvPr id="5" name="Content Placeholder 2">
            <a:extLst>
              <a:ext uri="{FF2B5EF4-FFF2-40B4-BE49-F238E27FC236}">
                <a16:creationId xmlns:a16="http://schemas.microsoft.com/office/drawing/2014/main" id="{9E8D47FC-F0C1-73A6-2C2E-B825F966909F}"/>
              </a:ext>
            </a:extLst>
          </p:cNvPr>
          <p:cNvGraphicFramePr>
            <a:graphicFrameLocks noGrp="1"/>
          </p:cNvGraphicFramePr>
          <p:nvPr>
            <p:ph idx="1"/>
            <p:extLst>
              <p:ext uri="{D42A27DB-BD31-4B8C-83A1-F6EECF244321}">
                <p14:modId xmlns:p14="http://schemas.microsoft.com/office/powerpoint/2010/main" val="438989731"/>
              </p:ext>
            </p:extLst>
          </p:nvPr>
        </p:nvGraphicFramePr>
        <p:xfrm>
          <a:off x="685800" y="2441051"/>
          <a:ext cx="10820400" cy="3530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84467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7E487-E087-0114-1C3D-1344DF45FD36}"/>
              </a:ext>
            </a:extLst>
          </p:cNvPr>
          <p:cNvSpPr>
            <a:spLocks noGrp="1"/>
          </p:cNvSpPr>
          <p:nvPr>
            <p:ph type="title"/>
          </p:nvPr>
        </p:nvSpPr>
        <p:spPr/>
        <p:txBody>
          <a:bodyPr/>
          <a:lstStyle/>
          <a:p>
            <a:r>
              <a:rPr lang="en-US" dirty="0">
                <a:latin typeface="Cambria" panose="02040503050406030204" pitchFamily="18" charset="0"/>
              </a:rPr>
              <a:t>Pretrained Bert model</a:t>
            </a:r>
          </a:p>
        </p:txBody>
      </p:sp>
      <p:sp>
        <p:nvSpPr>
          <p:cNvPr id="3" name="Content Placeholder 2">
            <a:extLst>
              <a:ext uri="{FF2B5EF4-FFF2-40B4-BE49-F238E27FC236}">
                <a16:creationId xmlns:a16="http://schemas.microsoft.com/office/drawing/2014/main" id="{1B561042-853D-45FB-0942-2A9631CFCBAA}"/>
              </a:ext>
            </a:extLst>
          </p:cNvPr>
          <p:cNvSpPr>
            <a:spLocks noGrp="1"/>
          </p:cNvSpPr>
          <p:nvPr>
            <p:ph idx="1"/>
          </p:nvPr>
        </p:nvSpPr>
        <p:spPr>
          <a:xfrm>
            <a:off x="685800" y="2194560"/>
            <a:ext cx="10820400" cy="1078029"/>
          </a:xfrm>
        </p:spPr>
        <p:txBody>
          <a:bodyPr>
            <a:normAutofit/>
          </a:bodyPr>
          <a:lstStyle/>
          <a:p>
            <a:r>
              <a:rPr lang="en-US" dirty="0">
                <a:latin typeface="Cambria" panose="02040503050406030204" pitchFamily="18" charset="0"/>
              </a:rPr>
              <a:t>From the histogram we can see that most documents have a length less than 400. So we take 384 as our max token length. And since there are lots of parameters in the Bert model, we choose a small train batch size to avoid running out of GPU.</a:t>
            </a:r>
          </a:p>
        </p:txBody>
      </p:sp>
      <p:pic>
        <p:nvPicPr>
          <p:cNvPr id="4" name="Picture 3">
            <a:extLst>
              <a:ext uri="{FF2B5EF4-FFF2-40B4-BE49-F238E27FC236}">
                <a16:creationId xmlns:a16="http://schemas.microsoft.com/office/drawing/2014/main" id="{7820BA97-DE53-04B8-81D2-55B5329DD5F3}"/>
              </a:ext>
            </a:extLst>
          </p:cNvPr>
          <p:cNvPicPr>
            <a:picLocks noChangeAspect="1"/>
          </p:cNvPicPr>
          <p:nvPr/>
        </p:nvPicPr>
        <p:blipFill>
          <a:blip r:embed="rId2"/>
          <a:stretch>
            <a:fillRect/>
          </a:stretch>
        </p:blipFill>
        <p:spPr>
          <a:xfrm>
            <a:off x="1100933" y="3429000"/>
            <a:ext cx="4914900" cy="3238500"/>
          </a:xfrm>
          <a:prstGeom prst="rect">
            <a:avLst/>
          </a:prstGeom>
        </p:spPr>
      </p:pic>
      <p:pic>
        <p:nvPicPr>
          <p:cNvPr id="8" name="Picture 7">
            <a:extLst>
              <a:ext uri="{FF2B5EF4-FFF2-40B4-BE49-F238E27FC236}">
                <a16:creationId xmlns:a16="http://schemas.microsoft.com/office/drawing/2014/main" id="{8D9CD26A-973D-E094-9982-E88E799A2F9D}"/>
              </a:ext>
            </a:extLst>
          </p:cNvPr>
          <p:cNvPicPr>
            <a:picLocks noChangeAspect="1"/>
          </p:cNvPicPr>
          <p:nvPr/>
        </p:nvPicPr>
        <p:blipFill>
          <a:blip r:embed="rId3"/>
          <a:stretch>
            <a:fillRect/>
          </a:stretch>
        </p:blipFill>
        <p:spPr>
          <a:xfrm>
            <a:off x="6933677" y="3787107"/>
            <a:ext cx="4157390" cy="2026986"/>
          </a:xfrm>
          <a:prstGeom prst="rect">
            <a:avLst/>
          </a:prstGeom>
        </p:spPr>
      </p:pic>
    </p:spTree>
    <p:extLst>
      <p:ext uri="{BB962C8B-B14F-4D97-AF65-F5344CB8AC3E}">
        <p14:creationId xmlns:p14="http://schemas.microsoft.com/office/powerpoint/2010/main" val="3354412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7E487-E087-0114-1C3D-1344DF45FD36}"/>
              </a:ext>
            </a:extLst>
          </p:cNvPr>
          <p:cNvSpPr>
            <a:spLocks noGrp="1"/>
          </p:cNvSpPr>
          <p:nvPr>
            <p:ph type="title"/>
          </p:nvPr>
        </p:nvSpPr>
        <p:spPr/>
        <p:txBody>
          <a:bodyPr/>
          <a:lstStyle/>
          <a:p>
            <a:r>
              <a:rPr lang="en-US" dirty="0">
                <a:latin typeface="Cambria" panose="02040503050406030204" pitchFamily="18" charset="0"/>
              </a:rPr>
              <a:t>Pretrained Bert model</a:t>
            </a:r>
          </a:p>
        </p:txBody>
      </p:sp>
      <p:sp>
        <p:nvSpPr>
          <p:cNvPr id="10" name="Content Placeholder 2">
            <a:extLst>
              <a:ext uri="{FF2B5EF4-FFF2-40B4-BE49-F238E27FC236}">
                <a16:creationId xmlns:a16="http://schemas.microsoft.com/office/drawing/2014/main" id="{1477A927-D45B-E458-72B4-AF03C043F5C3}"/>
              </a:ext>
            </a:extLst>
          </p:cNvPr>
          <p:cNvSpPr>
            <a:spLocks noGrp="1"/>
          </p:cNvSpPr>
          <p:nvPr>
            <p:ph idx="1"/>
          </p:nvPr>
        </p:nvSpPr>
        <p:spPr>
          <a:xfrm>
            <a:off x="685800" y="2057401"/>
            <a:ext cx="5747084" cy="1889021"/>
          </a:xfrm>
        </p:spPr>
        <p:txBody>
          <a:bodyPr>
            <a:normAutofit/>
          </a:bodyPr>
          <a:lstStyle/>
          <a:p>
            <a:r>
              <a:rPr lang="en-US" dirty="0">
                <a:latin typeface="Cambria" panose="02040503050406030204" pitchFamily="18" charset="0"/>
              </a:rPr>
              <a:t>In the first train round, we allow all the parameters be trainable and after a few hours(14 epochs) we got a pretty good evaluation loss: 0.11328</a:t>
            </a:r>
          </a:p>
        </p:txBody>
      </p:sp>
      <p:pic>
        <p:nvPicPr>
          <p:cNvPr id="11" name="Picture 10">
            <a:extLst>
              <a:ext uri="{FF2B5EF4-FFF2-40B4-BE49-F238E27FC236}">
                <a16:creationId xmlns:a16="http://schemas.microsoft.com/office/drawing/2014/main" id="{CBC64E29-0F00-07A6-5442-476030AA17A0}"/>
              </a:ext>
            </a:extLst>
          </p:cNvPr>
          <p:cNvPicPr>
            <a:picLocks noChangeAspect="1"/>
          </p:cNvPicPr>
          <p:nvPr/>
        </p:nvPicPr>
        <p:blipFill>
          <a:blip r:embed="rId2"/>
          <a:stretch>
            <a:fillRect/>
          </a:stretch>
        </p:blipFill>
        <p:spPr>
          <a:xfrm>
            <a:off x="685800" y="3773252"/>
            <a:ext cx="5549900" cy="2476500"/>
          </a:xfrm>
          <a:prstGeom prst="rect">
            <a:avLst/>
          </a:prstGeom>
        </p:spPr>
      </p:pic>
      <p:pic>
        <p:nvPicPr>
          <p:cNvPr id="13" name="Picture 12">
            <a:extLst>
              <a:ext uri="{FF2B5EF4-FFF2-40B4-BE49-F238E27FC236}">
                <a16:creationId xmlns:a16="http://schemas.microsoft.com/office/drawing/2014/main" id="{F5B767BD-118F-18DC-2E46-9621217A86BD}"/>
              </a:ext>
            </a:extLst>
          </p:cNvPr>
          <p:cNvPicPr>
            <a:picLocks noChangeAspect="1"/>
          </p:cNvPicPr>
          <p:nvPr/>
        </p:nvPicPr>
        <p:blipFill>
          <a:blip r:embed="rId3"/>
          <a:stretch>
            <a:fillRect/>
          </a:stretch>
        </p:blipFill>
        <p:spPr>
          <a:xfrm>
            <a:off x="6837816" y="1703399"/>
            <a:ext cx="4487910" cy="4760363"/>
          </a:xfrm>
          <a:prstGeom prst="rect">
            <a:avLst/>
          </a:prstGeom>
        </p:spPr>
      </p:pic>
    </p:spTree>
    <p:extLst>
      <p:ext uri="{BB962C8B-B14F-4D97-AF65-F5344CB8AC3E}">
        <p14:creationId xmlns:p14="http://schemas.microsoft.com/office/powerpoint/2010/main" val="3908522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checkerboard(across)">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dissolve">
                                      <p:cBhvr>
                                        <p:cTn id="1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7E487-E087-0114-1C3D-1344DF45FD36}"/>
              </a:ext>
            </a:extLst>
          </p:cNvPr>
          <p:cNvSpPr>
            <a:spLocks noGrp="1"/>
          </p:cNvSpPr>
          <p:nvPr>
            <p:ph type="title"/>
          </p:nvPr>
        </p:nvSpPr>
        <p:spPr/>
        <p:txBody>
          <a:bodyPr/>
          <a:lstStyle/>
          <a:p>
            <a:r>
              <a:rPr lang="en-US" dirty="0">
                <a:latin typeface="Cambria" panose="02040503050406030204" pitchFamily="18" charset="0"/>
              </a:rPr>
              <a:t>Pretrained Bert model</a:t>
            </a:r>
          </a:p>
        </p:txBody>
      </p:sp>
      <p:sp>
        <p:nvSpPr>
          <p:cNvPr id="10" name="Content Placeholder 2">
            <a:extLst>
              <a:ext uri="{FF2B5EF4-FFF2-40B4-BE49-F238E27FC236}">
                <a16:creationId xmlns:a16="http://schemas.microsoft.com/office/drawing/2014/main" id="{1477A927-D45B-E458-72B4-AF03C043F5C3}"/>
              </a:ext>
            </a:extLst>
          </p:cNvPr>
          <p:cNvSpPr>
            <a:spLocks noGrp="1"/>
          </p:cNvSpPr>
          <p:nvPr>
            <p:ph idx="1"/>
          </p:nvPr>
        </p:nvSpPr>
        <p:spPr>
          <a:xfrm>
            <a:off x="685800" y="2194560"/>
            <a:ext cx="5747084" cy="1889021"/>
          </a:xfrm>
        </p:spPr>
        <p:txBody>
          <a:bodyPr>
            <a:normAutofit/>
          </a:bodyPr>
          <a:lstStyle/>
          <a:p>
            <a:r>
              <a:rPr lang="en-US" dirty="0">
                <a:latin typeface="Cambria" panose="02040503050406030204" pitchFamily="18" charset="0"/>
              </a:rPr>
              <a:t>In the second round, we continued our train and only allow layer10 and layer 11 from Bert model and classifier layer parameters be trainable and after 4 epochs, we got a better evaluation loss: 0.10823</a:t>
            </a:r>
          </a:p>
        </p:txBody>
      </p:sp>
      <p:pic>
        <p:nvPicPr>
          <p:cNvPr id="3" name="Picture 2">
            <a:extLst>
              <a:ext uri="{FF2B5EF4-FFF2-40B4-BE49-F238E27FC236}">
                <a16:creationId xmlns:a16="http://schemas.microsoft.com/office/drawing/2014/main" id="{45669FD0-BD7E-0938-B5EA-A1A8A6118DE7}"/>
              </a:ext>
            </a:extLst>
          </p:cNvPr>
          <p:cNvPicPr>
            <a:picLocks noChangeAspect="1"/>
          </p:cNvPicPr>
          <p:nvPr/>
        </p:nvPicPr>
        <p:blipFill>
          <a:blip r:embed="rId2"/>
          <a:stretch>
            <a:fillRect/>
          </a:stretch>
        </p:blipFill>
        <p:spPr>
          <a:xfrm>
            <a:off x="866274" y="4083580"/>
            <a:ext cx="5270500" cy="2311400"/>
          </a:xfrm>
          <a:prstGeom prst="rect">
            <a:avLst/>
          </a:prstGeom>
        </p:spPr>
      </p:pic>
      <p:pic>
        <p:nvPicPr>
          <p:cNvPr id="4" name="Picture 3">
            <a:extLst>
              <a:ext uri="{FF2B5EF4-FFF2-40B4-BE49-F238E27FC236}">
                <a16:creationId xmlns:a16="http://schemas.microsoft.com/office/drawing/2014/main" id="{C31E2259-BD41-94B0-E654-2E08CC3FE255}"/>
              </a:ext>
            </a:extLst>
          </p:cNvPr>
          <p:cNvPicPr>
            <a:picLocks noChangeAspect="1"/>
          </p:cNvPicPr>
          <p:nvPr/>
        </p:nvPicPr>
        <p:blipFill>
          <a:blip r:embed="rId3"/>
          <a:stretch>
            <a:fillRect/>
          </a:stretch>
        </p:blipFill>
        <p:spPr>
          <a:xfrm>
            <a:off x="6613358" y="3139070"/>
            <a:ext cx="5418890" cy="1489148"/>
          </a:xfrm>
          <a:prstGeom prst="rect">
            <a:avLst/>
          </a:prstGeom>
        </p:spPr>
      </p:pic>
    </p:spTree>
    <p:extLst>
      <p:ext uri="{BB962C8B-B14F-4D97-AF65-F5344CB8AC3E}">
        <p14:creationId xmlns:p14="http://schemas.microsoft.com/office/powerpoint/2010/main" val="3029708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checkerboard(across)">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checkerboard(across)">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7E487-E087-0114-1C3D-1344DF45FD36}"/>
              </a:ext>
            </a:extLst>
          </p:cNvPr>
          <p:cNvSpPr>
            <a:spLocks noGrp="1"/>
          </p:cNvSpPr>
          <p:nvPr>
            <p:ph type="title"/>
          </p:nvPr>
        </p:nvSpPr>
        <p:spPr/>
        <p:txBody>
          <a:bodyPr/>
          <a:lstStyle/>
          <a:p>
            <a:r>
              <a:rPr lang="en-US" dirty="0">
                <a:latin typeface="Cambria" panose="02040503050406030204" pitchFamily="18" charset="0"/>
              </a:rPr>
              <a:t>Pretrained Bert model</a:t>
            </a:r>
          </a:p>
        </p:txBody>
      </p:sp>
      <p:sp>
        <p:nvSpPr>
          <p:cNvPr id="10" name="Content Placeholder 2">
            <a:extLst>
              <a:ext uri="{FF2B5EF4-FFF2-40B4-BE49-F238E27FC236}">
                <a16:creationId xmlns:a16="http://schemas.microsoft.com/office/drawing/2014/main" id="{1477A927-D45B-E458-72B4-AF03C043F5C3}"/>
              </a:ext>
            </a:extLst>
          </p:cNvPr>
          <p:cNvSpPr>
            <a:spLocks noGrp="1"/>
          </p:cNvSpPr>
          <p:nvPr>
            <p:ph idx="1"/>
          </p:nvPr>
        </p:nvSpPr>
        <p:spPr>
          <a:xfrm>
            <a:off x="561808" y="2194560"/>
            <a:ext cx="5747084" cy="1889021"/>
          </a:xfrm>
        </p:spPr>
        <p:txBody>
          <a:bodyPr>
            <a:normAutofit/>
          </a:bodyPr>
          <a:lstStyle/>
          <a:p>
            <a:r>
              <a:rPr lang="en-US" dirty="0">
                <a:latin typeface="Cambria" panose="02040503050406030204" pitchFamily="18" charset="0"/>
              </a:rPr>
              <a:t>In the third round, we continued our train and only allow layer 7, layer8 and layer 9 from Bert model and classifier layer parameters be trainable and after 6 epochs, we got a better evaluation loss: 0.10767</a:t>
            </a:r>
          </a:p>
        </p:txBody>
      </p:sp>
      <p:pic>
        <p:nvPicPr>
          <p:cNvPr id="5" name="Picture 4">
            <a:extLst>
              <a:ext uri="{FF2B5EF4-FFF2-40B4-BE49-F238E27FC236}">
                <a16:creationId xmlns:a16="http://schemas.microsoft.com/office/drawing/2014/main" id="{2D2371D5-815B-BE81-8FBC-20507E2A8F8D}"/>
              </a:ext>
            </a:extLst>
          </p:cNvPr>
          <p:cNvPicPr>
            <a:picLocks noChangeAspect="1"/>
          </p:cNvPicPr>
          <p:nvPr/>
        </p:nvPicPr>
        <p:blipFill>
          <a:blip r:embed="rId2"/>
          <a:stretch>
            <a:fillRect/>
          </a:stretch>
        </p:blipFill>
        <p:spPr>
          <a:xfrm>
            <a:off x="874796" y="4083581"/>
            <a:ext cx="5245100" cy="2273300"/>
          </a:xfrm>
          <a:prstGeom prst="rect">
            <a:avLst/>
          </a:prstGeom>
        </p:spPr>
      </p:pic>
      <p:pic>
        <p:nvPicPr>
          <p:cNvPr id="6" name="Picture 5">
            <a:extLst>
              <a:ext uri="{FF2B5EF4-FFF2-40B4-BE49-F238E27FC236}">
                <a16:creationId xmlns:a16="http://schemas.microsoft.com/office/drawing/2014/main" id="{42BA775E-1D05-7D5A-5E94-9234232ECEEF}"/>
              </a:ext>
            </a:extLst>
          </p:cNvPr>
          <p:cNvPicPr>
            <a:picLocks noChangeAspect="1"/>
          </p:cNvPicPr>
          <p:nvPr/>
        </p:nvPicPr>
        <p:blipFill>
          <a:blip r:embed="rId3"/>
          <a:stretch>
            <a:fillRect/>
          </a:stretch>
        </p:blipFill>
        <p:spPr>
          <a:xfrm>
            <a:off x="6308892" y="2590929"/>
            <a:ext cx="5747084" cy="2209671"/>
          </a:xfrm>
          <a:prstGeom prst="rect">
            <a:avLst/>
          </a:prstGeom>
        </p:spPr>
      </p:pic>
    </p:spTree>
    <p:extLst>
      <p:ext uri="{BB962C8B-B14F-4D97-AF65-F5344CB8AC3E}">
        <p14:creationId xmlns:p14="http://schemas.microsoft.com/office/powerpoint/2010/main" val="3231313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dissolv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heckerboard(across)">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7E487-E087-0114-1C3D-1344DF45FD36}"/>
              </a:ext>
            </a:extLst>
          </p:cNvPr>
          <p:cNvSpPr>
            <a:spLocks noGrp="1"/>
          </p:cNvSpPr>
          <p:nvPr>
            <p:ph type="title"/>
          </p:nvPr>
        </p:nvSpPr>
        <p:spPr/>
        <p:txBody>
          <a:bodyPr/>
          <a:lstStyle/>
          <a:p>
            <a:r>
              <a:rPr lang="en-US" dirty="0">
                <a:latin typeface="Cambria" panose="02040503050406030204" pitchFamily="18" charset="0"/>
              </a:rPr>
              <a:t>Pretrained Bert model</a:t>
            </a:r>
          </a:p>
        </p:txBody>
      </p:sp>
      <p:sp>
        <p:nvSpPr>
          <p:cNvPr id="10" name="Content Placeholder 2">
            <a:extLst>
              <a:ext uri="{FF2B5EF4-FFF2-40B4-BE49-F238E27FC236}">
                <a16:creationId xmlns:a16="http://schemas.microsoft.com/office/drawing/2014/main" id="{1477A927-D45B-E458-72B4-AF03C043F5C3}"/>
              </a:ext>
            </a:extLst>
          </p:cNvPr>
          <p:cNvSpPr>
            <a:spLocks noGrp="1"/>
          </p:cNvSpPr>
          <p:nvPr>
            <p:ph idx="1"/>
          </p:nvPr>
        </p:nvSpPr>
        <p:spPr>
          <a:xfrm>
            <a:off x="725905" y="2353252"/>
            <a:ext cx="5747084" cy="1889021"/>
          </a:xfrm>
        </p:spPr>
        <p:txBody>
          <a:bodyPr>
            <a:normAutofit/>
          </a:bodyPr>
          <a:lstStyle/>
          <a:p>
            <a:r>
              <a:rPr lang="en-US" dirty="0">
                <a:latin typeface="Cambria" panose="02040503050406030204" pitchFamily="18" charset="0"/>
              </a:rPr>
              <a:t>After a few rounds, we got the best evaluation loss: 0.10703 at epoch 25</a:t>
            </a:r>
          </a:p>
        </p:txBody>
      </p:sp>
      <p:pic>
        <p:nvPicPr>
          <p:cNvPr id="5" name="Picture 4">
            <a:extLst>
              <a:ext uri="{FF2B5EF4-FFF2-40B4-BE49-F238E27FC236}">
                <a16:creationId xmlns:a16="http://schemas.microsoft.com/office/drawing/2014/main" id="{BCA69212-7A94-AAFE-59AC-A05BD295F4E0}"/>
              </a:ext>
            </a:extLst>
          </p:cNvPr>
          <p:cNvPicPr>
            <a:picLocks noChangeAspect="1"/>
          </p:cNvPicPr>
          <p:nvPr/>
        </p:nvPicPr>
        <p:blipFill>
          <a:blip r:embed="rId2"/>
          <a:stretch>
            <a:fillRect/>
          </a:stretch>
        </p:blipFill>
        <p:spPr>
          <a:xfrm>
            <a:off x="6284495" y="1723471"/>
            <a:ext cx="5181600" cy="2425700"/>
          </a:xfrm>
          <a:prstGeom prst="rect">
            <a:avLst/>
          </a:prstGeom>
        </p:spPr>
      </p:pic>
      <p:pic>
        <p:nvPicPr>
          <p:cNvPr id="6" name="Picture 5">
            <a:extLst>
              <a:ext uri="{FF2B5EF4-FFF2-40B4-BE49-F238E27FC236}">
                <a16:creationId xmlns:a16="http://schemas.microsoft.com/office/drawing/2014/main" id="{8A898C43-A026-2A5D-67C5-53513E0F42CD}"/>
              </a:ext>
            </a:extLst>
          </p:cNvPr>
          <p:cNvPicPr>
            <a:picLocks noChangeAspect="1"/>
          </p:cNvPicPr>
          <p:nvPr/>
        </p:nvPicPr>
        <p:blipFill>
          <a:blip r:embed="rId3"/>
          <a:stretch>
            <a:fillRect/>
          </a:stretch>
        </p:blipFill>
        <p:spPr>
          <a:xfrm>
            <a:off x="152400" y="4335375"/>
            <a:ext cx="11887200" cy="2403046"/>
          </a:xfrm>
          <a:prstGeom prst="rect">
            <a:avLst/>
          </a:prstGeom>
        </p:spPr>
      </p:pic>
    </p:spTree>
    <p:extLst>
      <p:ext uri="{BB962C8B-B14F-4D97-AF65-F5344CB8AC3E}">
        <p14:creationId xmlns:p14="http://schemas.microsoft.com/office/powerpoint/2010/main" val="3664043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blinds(horizontal)">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dissolv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3CC31-260D-FAAA-22A0-D54800EED6A9}"/>
              </a:ext>
            </a:extLst>
          </p:cNvPr>
          <p:cNvSpPr>
            <a:spLocks noGrp="1"/>
          </p:cNvSpPr>
          <p:nvPr>
            <p:ph type="title"/>
          </p:nvPr>
        </p:nvSpPr>
        <p:spPr/>
        <p:txBody>
          <a:bodyPr/>
          <a:lstStyle/>
          <a:p>
            <a:r>
              <a:rPr lang="en-US" dirty="0">
                <a:latin typeface="Cambria" panose="02040503050406030204" pitchFamily="18" charset="0"/>
              </a:rPr>
              <a:t>Pretrained Bert model</a:t>
            </a:r>
            <a:endParaRPr lang="en-US" dirty="0"/>
          </a:p>
        </p:txBody>
      </p:sp>
      <p:sp>
        <p:nvSpPr>
          <p:cNvPr id="5" name="Content Placeholder 4">
            <a:extLst>
              <a:ext uri="{FF2B5EF4-FFF2-40B4-BE49-F238E27FC236}">
                <a16:creationId xmlns:a16="http://schemas.microsoft.com/office/drawing/2014/main" id="{93FD079A-AEF2-CDD8-8070-6F7031EABF8E}"/>
              </a:ext>
            </a:extLst>
          </p:cNvPr>
          <p:cNvSpPr>
            <a:spLocks noGrp="1"/>
          </p:cNvSpPr>
          <p:nvPr>
            <p:ph idx="1"/>
          </p:nvPr>
        </p:nvSpPr>
        <p:spPr>
          <a:xfrm>
            <a:off x="685800" y="1923098"/>
            <a:ext cx="10820400" cy="4024125"/>
          </a:xfrm>
        </p:spPr>
        <p:txBody>
          <a:bodyPr>
            <a:normAutofit/>
          </a:bodyPr>
          <a:lstStyle/>
          <a:p>
            <a:r>
              <a:rPr lang="en-US" b="1" dirty="0">
                <a:latin typeface="Cambria" panose="02040503050406030204" pitchFamily="18" charset="0"/>
              </a:rPr>
              <a:t>We trained in total 25 epochs, and the evaluation loss is no longer decrease at around 0.010703</a:t>
            </a:r>
          </a:p>
          <a:p>
            <a:r>
              <a:rPr lang="en-US" b="1" dirty="0">
                <a:latin typeface="Cambria" panose="02040503050406030204" pitchFamily="18" charset="0"/>
              </a:rPr>
              <a:t>And its final test accuracy is 0.89151</a:t>
            </a:r>
          </a:p>
          <a:p>
            <a:endParaRPr lang="en-US" b="1" dirty="0">
              <a:latin typeface="Cambria" panose="02040503050406030204" pitchFamily="18" charset="0"/>
            </a:endParaRPr>
          </a:p>
        </p:txBody>
      </p:sp>
      <p:pic>
        <p:nvPicPr>
          <p:cNvPr id="4" name="Picture 3">
            <a:extLst>
              <a:ext uri="{FF2B5EF4-FFF2-40B4-BE49-F238E27FC236}">
                <a16:creationId xmlns:a16="http://schemas.microsoft.com/office/drawing/2014/main" id="{6B77FD92-6F4A-C041-9E3A-B4EEE917D78C}"/>
              </a:ext>
            </a:extLst>
          </p:cNvPr>
          <p:cNvPicPr>
            <a:picLocks noChangeAspect="1"/>
          </p:cNvPicPr>
          <p:nvPr/>
        </p:nvPicPr>
        <p:blipFill>
          <a:blip r:embed="rId2"/>
          <a:stretch>
            <a:fillRect/>
          </a:stretch>
        </p:blipFill>
        <p:spPr>
          <a:xfrm>
            <a:off x="6096000" y="2276923"/>
            <a:ext cx="5130800" cy="3670300"/>
          </a:xfrm>
          <a:prstGeom prst="rect">
            <a:avLst/>
          </a:prstGeom>
        </p:spPr>
      </p:pic>
      <p:pic>
        <p:nvPicPr>
          <p:cNvPr id="8" name="Picture 7">
            <a:extLst>
              <a:ext uri="{FF2B5EF4-FFF2-40B4-BE49-F238E27FC236}">
                <a16:creationId xmlns:a16="http://schemas.microsoft.com/office/drawing/2014/main" id="{5A72DEA0-A5E2-A74A-58C0-6EED6D2F0006}"/>
              </a:ext>
            </a:extLst>
          </p:cNvPr>
          <p:cNvPicPr>
            <a:picLocks noChangeAspect="1"/>
          </p:cNvPicPr>
          <p:nvPr/>
        </p:nvPicPr>
        <p:blipFill>
          <a:blip r:embed="rId3"/>
          <a:stretch>
            <a:fillRect/>
          </a:stretch>
        </p:blipFill>
        <p:spPr>
          <a:xfrm>
            <a:off x="355600" y="4112073"/>
            <a:ext cx="5461000" cy="871328"/>
          </a:xfrm>
          <a:prstGeom prst="rect">
            <a:avLst/>
          </a:prstGeom>
        </p:spPr>
      </p:pic>
    </p:spTree>
    <p:extLst>
      <p:ext uri="{BB962C8B-B14F-4D97-AF65-F5344CB8AC3E}">
        <p14:creationId xmlns:p14="http://schemas.microsoft.com/office/powerpoint/2010/main" val="4156817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dissolve">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ppt_x"/>
                                          </p:val>
                                        </p:tav>
                                        <p:tav tm="100000">
                                          <p:val>
                                            <p:strVal val="#ppt_x"/>
                                          </p:val>
                                        </p:tav>
                                      </p:tavLst>
                                    </p:anim>
                                    <p:anim calcmode="lin" valueType="num">
                                      <p:cBhvr additive="base">
                                        <p:cTn id="2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4253D-827C-4ECE-070A-C0E4F008B567}"/>
              </a:ext>
            </a:extLst>
          </p:cNvPr>
          <p:cNvSpPr>
            <a:spLocks noGrp="1"/>
          </p:cNvSpPr>
          <p:nvPr>
            <p:ph type="title"/>
          </p:nvPr>
        </p:nvSpPr>
        <p:spPr>
          <a:xfrm>
            <a:off x="2101516" y="764373"/>
            <a:ext cx="9404684" cy="1293028"/>
          </a:xfrm>
        </p:spPr>
        <p:txBody>
          <a:bodyPr/>
          <a:lstStyle/>
          <a:p>
            <a:r>
              <a:rPr lang="en-US" dirty="0">
                <a:latin typeface="Cambria" panose="02040503050406030204" pitchFamily="18" charset="0"/>
              </a:rPr>
              <a:t>Mid stage Thoughts and doubts</a:t>
            </a:r>
          </a:p>
        </p:txBody>
      </p:sp>
      <p:sp>
        <p:nvSpPr>
          <p:cNvPr id="3" name="Content Placeholder 2">
            <a:extLst>
              <a:ext uri="{FF2B5EF4-FFF2-40B4-BE49-F238E27FC236}">
                <a16:creationId xmlns:a16="http://schemas.microsoft.com/office/drawing/2014/main" id="{4FA0ECA1-7985-4FA1-D7FC-9F9F668BF3F3}"/>
              </a:ext>
            </a:extLst>
          </p:cNvPr>
          <p:cNvSpPr>
            <a:spLocks noGrp="1"/>
          </p:cNvSpPr>
          <p:nvPr>
            <p:ph idx="1"/>
          </p:nvPr>
        </p:nvSpPr>
        <p:spPr>
          <a:xfrm>
            <a:off x="685800" y="2194560"/>
            <a:ext cx="6982326" cy="4024125"/>
          </a:xfrm>
        </p:spPr>
        <p:txBody>
          <a:bodyPr>
            <a:normAutofit/>
          </a:bodyPr>
          <a:lstStyle/>
          <a:p>
            <a:r>
              <a:rPr lang="en-US" sz="2400" dirty="0">
                <a:latin typeface="Cambria" panose="02040503050406030204" pitchFamily="18" charset="0"/>
              </a:rPr>
              <a:t>As the best model under the existing conditions, pretrain</a:t>
            </a:r>
            <a:r>
              <a:rPr lang="en-US" altLang="zh-CN" sz="2400" dirty="0">
                <a:latin typeface="Cambria" panose="02040503050406030204" pitchFamily="18" charset="0"/>
              </a:rPr>
              <a:t>ed </a:t>
            </a:r>
            <a:r>
              <a:rPr lang="en-US" sz="2400" dirty="0">
                <a:latin typeface="Cambria" panose="02040503050406030204" pitchFamily="18" charset="0"/>
              </a:rPr>
              <a:t>Bert model should run a relatively good result, but why can't the accuracy of our model reach 0.9?</a:t>
            </a:r>
          </a:p>
          <a:p>
            <a:r>
              <a:rPr lang="en-US" sz="2400" dirty="0">
                <a:latin typeface="Cambria" panose="02040503050406030204" pitchFamily="18" charset="0"/>
              </a:rPr>
              <a:t>So we took a look at the hint given by the experts on Kaggle, suggesting that we should customize our embedding layer, so we tried using </a:t>
            </a:r>
            <a:r>
              <a:rPr lang="en-US" sz="2400" dirty="0" err="1">
                <a:latin typeface="Cambria" panose="02040503050406030204" pitchFamily="18" charset="0"/>
              </a:rPr>
              <a:t>gensim</a:t>
            </a:r>
            <a:r>
              <a:rPr lang="en-US" sz="2400" dirty="0">
                <a:latin typeface="Cambria" panose="02040503050406030204" pitchFamily="18" charset="0"/>
              </a:rPr>
              <a:t> word2vec to train a new customized model.</a:t>
            </a:r>
          </a:p>
        </p:txBody>
      </p:sp>
      <p:pic>
        <p:nvPicPr>
          <p:cNvPr id="6" name="Picture 5">
            <a:extLst>
              <a:ext uri="{FF2B5EF4-FFF2-40B4-BE49-F238E27FC236}">
                <a16:creationId xmlns:a16="http://schemas.microsoft.com/office/drawing/2014/main" id="{FC1F939C-1156-9A7D-4064-EF6973264E7B}"/>
              </a:ext>
            </a:extLst>
          </p:cNvPr>
          <p:cNvPicPr>
            <a:picLocks noChangeAspect="1"/>
          </p:cNvPicPr>
          <p:nvPr/>
        </p:nvPicPr>
        <p:blipFill>
          <a:blip r:embed="rId2"/>
          <a:stretch>
            <a:fillRect/>
          </a:stretch>
        </p:blipFill>
        <p:spPr>
          <a:xfrm>
            <a:off x="8219574" y="2077927"/>
            <a:ext cx="2962351" cy="4024125"/>
          </a:xfrm>
          <a:prstGeom prst="rect">
            <a:avLst/>
          </a:prstGeom>
        </p:spPr>
      </p:pic>
    </p:spTree>
    <p:extLst>
      <p:ext uri="{BB962C8B-B14F-4D97-AF65-F5344CB8AC3E}">
        <p14:creationId xmlns:p14="http://schemas.microsoft.com/office/powerpoint/2010/main" val="1997943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heckerboard(across)">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239F-5E85-4CE7-9E19-B1D1E3F734A2}"/>
              </a:ext>
            </a:extLst>
          </p:cNvPr>
          <p:cNvSpPr>
            <a:spLocks noGrp="1"/>
          </p:cNvSpPr>
          <p:nvPr>
            <p:ph type="title"/>
          </p:nvPr>
        </p:nvSpPr>
        <p:spPr>
          <a:xfrm>
            <a:off x="561474" y="839790"/>
            <a:ext cx="11421979" cy="2801935"/>
          </a:xfrm>
        </p:spPr>
        <p:txBody>
          <a:bodyPr/>
          <a:lstStyle/>
          <a:p>
            <a:r>
              <a:rPr lang="en-US" dirty="0"/>
              <a:t>M</a:t>
            </a:r>
            <a:r>
              <a:rPr lang="en-US" altLang="zh-CN" dirty="0"/>
              <a:t>odel 4: Custom word2vec tokenizer &amp; Convolutional neural network</a:t>
            </a:r>
            <a:br>
              <a:rPr lang="en-US" altLang="zh-CN" dirty="0"/>
            </a:br>
            <a:endParaRPr lang="en-US" dirty="0"/>
          </a:p>
        </p:txBody>
      </p:sp>
      <p:sp>
        <p:nvSpPr>
          <p:cNvPr id="3" name="Text Placeholder 2">
            <a:extLst>
              <a:ext uri="{FF2B5EF4-FFF2-40B4-BE49-F238E27FC236}">
                <a16:creationId xmlns:a16="http://schemas.microsoft.com/office/drawing/2014/main" id="{9B567BD6-80F0-ED2B-C7FB-61C5A802FF0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531756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769E1-A951-E570-B94A-E7ACC889DA44}"/>
              </a:ext>
            </a:extLst>
          </p:cNvPr>
          <p:cNvSpPr>
            <a:spLocks noGrp="1"/>
          </p:cNvSpPr>
          <p:nvPr>
            <p:ph type="title"/>
          </p:nvPr>
        </p:nvSpPr>
        <p:spPr>
          <a:xfrm>
            <a:off x="2895600" y="764373"/>
            <a:ext cx="8610600" cy="1293028"/>
          </a:xfrm>
        </p:spPr>
        <p:txBody>
          <a:bodyPr>
            <a:normAutofit/>
          </a:bodyPr>
          <a:lstStyle/>
          <a:p>
            <a:r>
              <a:rPr lang="en-US">
                <a:latin typeface="Cambria" panose="02040503050406030204" pitchFamily="18" charset="0"/>
              </a:rPr>
              <a:t>Word2vec</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90452A16-FD86-2A04-E561-C5DCD3DCEE11}"/>
              </a:ext>
            </a:extLst>
          </p:cNvPr>
          <p:cNvSpPr>
            <a:spLocks noGrp="1"/>
          </p:cNvSpPr>
          <p:nvPr>
            <p:ph idx="1"/>
          </p:nvPr>
        </p:nvSpPr>
        <p:spPr>
          <a:xfrm>
            <a:off x="677333" y="2194560"/>
            <a:ext cx="5816600" cy="4024125"/>
          </a:xfrm>
        </p:spPr>
        <p:txBody>
          <a:bodyPr>
            <a:normAutofit/>
          </a:bodyPr>
          <a:lstStyle/>
          <a:p>
            <a:r>
              <a:rPr lang="en-US" dirty="0">
                <a:latin typeface="Cambria" panose="02040503050406030204" pitchFamily="18" charset="0"/>
              </a:rPr>
              <a:t>Word2Vec models are shallow, two-layer neural networks that are trained to reconstruct linguistic contexts of words. Similar words are located close to one another in the space. More dissimilar words are located farther from one another in the space.</a:t>
            </a:r>
          </a:p>
          <a:p>
            <a:r>
              <a:rPr lang="en-US" dirty="0">
                <a:latin typeface="Cambria" panose="02040503050406030204" pitchFamily="18" charset="0"/>
              </a:rPr>
              <a:t>We used one of the pretrained word2vec models: glove-wiki-gigaword-100 as our</a:t>
            </a:r>
            <a:r>
              <a:rPr lang="zh-CN" altLang="en-US" dirty="0">
                <a:latin typeface="Cambria" panose="02040503050406030204" pitchFamily="18" charset="0"/>
              </a:rPr>
              <a:t> </a:t>
            </a:r>
            <a:r>
              <a:rPr lang="en-US" altLang="zh-CN" dirty="0">
                <a:latin typeface="Cambria" panose="02040503050406030204" pitchFamily="18" charset="0"/>
              </a:rPr>
              <a:t>vectorizer but the performance is not that good, so we turned to train our customized word2vec model.</a:t>
            </a:r>
            <a:endParaRPr lang="en-US" dirty="0">
              <a:latin typeface="Cambria" panose="02040503050406030204" pitchFamily="18" charset="0"/>
            </a:endParaRPr>
          </a:p>
        </p:txBody>
      </p:sp>
      <p:pic>
        <p:nvPicPr>
          <p:cNvPr id="8" name="Picture 7" descr="Chart, radar chart&#10;&#10;Description automatically generated">
            <a:extLst>
              <a:ext uri="{FF2B5EF4-FFF2-40B4-BE49-F238E27FC236}">
                <a16:creationId xmlns:a16="http://schemas.microsoft.com/office/drawing/2014/main" id="{24CC63CC-A09B-DFE4-FC46-8C49784B2DAA}"/>
              </a:ext>
            </a:extLst>
          </p:cNvPr>
          <p:cNvPicPr>
            <a:picLocks noChangeAspect="1"/>
          </p:cNvPicPr>
          <p:nvPr/>
        </p:nvPicPr>
        <p:blipFill>
          <a:blip r:embed="rId2"/>
          <a:stretch>
            <a:fillRect/>
          </a:stretch>
        </p:blipFill>
        <p:spPr>
          <a:xfrm>
            <a:off x="6985000" y="2871693"/>
            <a:ext cx="4521200" cy="2441446"/>
          </a:xfrm>
          <a:prstGeom prst="rect">
            <a:avLst/>
          </a:prstGeom>
        </p:spPr>
      </p:pic>
    </p:spTree>
    <p:extLst>
      <p:ext uri="{BB962C8B-B14F-4D97-AF65-F5344CB8AC3E}">
        <p14:creationId xmlns:p14="http://schemas.microsoft.com/office/powerpoint/2010/main" val="3353335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checkerboard(across)">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769E1-A951-E570-B94A-E7ACC889DA44}"/>
              </a:ext>
            </a:extLst>
          </p:cNvPr>
          <p:cNvSpPr>
            <a:spLocks noGrp="1"/>
          </p:cNvSpPr>
          <p:nvPr>
            <p:ph type="title"/>
          </p:nvPr>
        </p:nvSpPr>
        <p:spPr/>
        <p:txBody>
          <a:bodyPr/>
          <a:lstStyle/>
          <a:p>
            <a:r>
              <a:rPr lang="en-US" dirty="0">
                <a:latin typeface="Cambria" panose="02040503050406030204" pitchFamily="18" charset="0"/>
              </a:rPr>
              <a:t>Custom Word2vec</a:t>
            </a:r>
          </a:p>
        </p:txBody>
      </p:sp>
      <p:sp>
        <p:nvSpPr>
          <p:cNvPr id="3" name="Content Placeholder 2">
            <a:extLst>
              <a:ext uri="{FF2B5EF4-FFF2-40B4-BE49-F238E27FC236}">
                <a16:creationId xmlns:a16="http://schemas.microsoft.com/office/drawing/2014/main" id="{90452A16-FD86-2A04-E561-C5DCD3DCEE11}"/>
              </a:ext>
            </a:extLst>
          </p:cNvPr>
          <p:cNvSpPr>
            <a:spLocks noGrp="1"/>
          </p:cNvSpPr>
          <p:nvPr>
            <p:ph idx="1"/>
          </p:nvPr>
        </p:nvSpPr>
        <p:spPr>
          <a:xfrm>
            <a:off x="685800" y="2194560"/>
            <a:ext cx="5041900" cy="4024125"/>
          </a:xfrm>
        </p:spPr>
        <p:txBody>
          <a:bodyPr>
            <a:normAutofit/>
          </a:bodyPr>
          <a:lstStyle/>
          <a:p>
            <a:pPr rtl="0"/>
            <a:r>
              <a:rPr lang="en-US" dirty="0">
                <a:latin typeface="Cambria" panose="02040503050406030204" pitchFamily="18" charset="0"/>
              </a:rPr>
              <a:t>To train a custom word2vec model, we need pack all our sentences into a list and set our feature size, here we set 300 as our size and since we have a small corpus, so we take every words into account even that word only show up once.</a:t>
            </a:r>
          </a:p>
          <a:p>
            <a:pPr rtl="0"/>
            <a:r>
              <a:rPr lang="en-US" dirty="0">
                <a:latin typeface="Cambria" panose="02040503050406030204" pitchFamily="18" charset="0"/>
              </a:rPr>
              <a:t>As we can see from the right screenshot it takes us around 26 mins to train the custom word2vec model.</a:t>
            </a:r>
          </a:p>
          <a:p>
            <a:pPr rtl="0"/>
            <a:endParaRPr lang="en-US" dirty="0">
              <a:solidFill>
                <a:srgbClr val="000000"/>
              </a:solidFill>
              <a:effectLst/>
            </a:endParaRPr>
          </a:p>
          <a:p>
            <a:endParaRPr lang="en-US" dirty="0">
              <a:latin typeface="Cambria" panose="02040503050406030204" pitchFamily="18" charset="0"/>
            </a:endParaRPr>
          </a:p>
        </p:txBody>
      </p:sp>
      <p:pic>
        <p:nvPicPr>
          <p:cNvPr id="4" name="Picture 3">
            <a:extLst>
              <a:ext uri="{FF2B5EF4-FFF2-40B4-BE49-F238E27FC236}">
                <a16:creationId xmlns:a16="http://schemas.microsoft.com/office/drawing/2014/main" id="{9B0CF139-D967-6DC9-272F-018D8FA92BDC}"/>
              </a:ext>
            </a:extLst>
          </p:cNvPr>
          <p:cNvPicPr>
            <a:picLocks noChangeAspect="1"/>
          </p:cNvPicPr>
          <p:nvPr/>
        </p:nvPicPr>
        <p:blipFill>
          <a:blip r:embed="rId2"/>
          <a:stretch>
            <a:fillRect/>
          </a:stretch>
        </p:blipFill>
        <p:spPr>
          <a:xfrm>
            <a:off x="6464300" y="2194560"/>
            <a:ext cx="5041900" cy="3543300"/>
          </a:xfrm>
          <a:prstGeom prst="rect">
            <a:avLst/>
          </a:prstGeom>
        </p:spPr>
      </p:pic>
    </p:spTree>
    <p:extLst>
      <p:ext uri="{BB962C8B-B14F-4D97-AF65-F5344CB8AC3E}">
        <p14:creationId xmlns:p14="http://schemas.microsoft.com/office/powerpoint/2010/main" val="795660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heckerboard(across)">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linds(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239F-5E85-4CE7-9E19-B1D1E3F734A2}"/>
              </a:ext>
            </a:extLst>
          </p:cNvPr>
          <p:cNvSpPr>
            <a:spLocks noGrp="1"/>
          </p:cNvSpPr>
          <p:nvPr>
            <p:ph type="title"/>
          </p:nvPr>
        </p:nvSpPr>
        <p:spPr/>
        <p:txBody>
          <a:bodyPr/>
          <a:lstStyle/>
          <a:p>
            <a:r>
              <a:rPr lang="en-US" dirty="0"/>
              <a:t>Data preprocessing</a:t>
            </a:r>
          </a:p>
        </p:txBody>
      </p:sp>
      <p:sp>
        <p:nvSpPr>
          <p:cNvPr id="3" name="Text Placeholder 2">
            <a:extLst>
              <a:ext uri="{FF2B5EF4-FFF2-40B4-BE49-F238E27FC236}">
                <a16:creationId xmlns:a16="http://schemas.microsoft.com/office/drawing/2014/main" id="{9B567BD6-80F0-ED2B-C7FB-61C5A802FF0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5705546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7E487-E087-0114-1C3D-1344DF45FD36}"/>
              </a:ext>
            </a:extLst>
          </p:cNvPr>
          <p:cNvSpPr>
            <a:spLocks noGrp="1"/>
          </p:cNvSpPr>
          <p:nvPr>
            <p:ph type="title"/>
          </p:nvPr>
        </p:nvSpPr>
        <p:spPr>
          <a:xfrm>
            <a:off x="1828800" y="764373"/>
            <a:ext cx="9677400" cy="1293028"/>
          </a:xfrm>
        </p:spPr>
        <p:txBody>
          <a:bodyPr/>
          <a:lstStyle/>
          <a:p>
            <a:r>
              <a:rPr lang="en-US" dirty="0">
                <a:latin typeface="Cambria" panose="02040503050406030204" pitchFamily="18" charset="0"/>
              </a:rPr>
              <a:t>convolutional neural network</a:t>
            </a:r>
          </a:p>
        </p:txBody>
      </p:sp>
      <p:sp>
        <p:nvSpPr>
          <p:cNvPr id="3" name="Content Placeholder 2">
            <a:extLst>
              <a:ext uri="{FF2B5EF4-FFF2-40B4-BE49-F238E27FC236}">
                <a16:creationId xmlns:a16="http://schemas.microsoft.com/office/drawing/2014/main" id="{1B561042-853D-45FB-0942-2A9631CFCBAA}"/>
              </a:ext>
            </a:extLst>
          </p:cNvPr>
          <p:cNvSpPr>
            <a:spLocks noGrp="1"/>
          </p:cNvSpPr>
          <p:nvPr>
            <p:ph idx="1"/>
          </p:nvPr>
        </p:nvSpPr>
        <p:spPr>
          <a:xfrm>
            <a:off x="685800" y="2194560"/>
            <a:ext cx="10820400" cy="1078029"/>
          </a:xfrm>
        </p:spPr>
        <p:txBody>
          <a:bodyPr>
            <a:normAutofit/>
          </a:bodyPr>
          <a:lstStyle/>
          <a:p>
            <a:r>
              <a:rPr lang="en-US" dirty="0">
                <a:latin typeface="Cambria" panose="02040503050406030204" pitchFamily="18" charset="0"/>
              </a:rPr>
              <a:t>From the histogram we can see that most documents have a length less than 400. Also, we take 384 as our document length. </a:t>
            </a:r>
          </a:p>
        </p:txBody>
      </p:sp>
      <p:pic>
        <p:nvPicPr>
          <p:cNvPr id="4" name="Picture 3">
            <a:extLst>
              <a:ext uri="{FF2B5EF4-FFF2-40B4-BE49-F238E27FC236}">
                <a16:creationId xmlns:a16="http://schemas.microsoft.com/office/drawing/2014/main" id="{7820BA97-DE53-04B8-81D2-55B5329DD5F3}"/>
              </a:ext>
            </a:extLst>
          </p:cNvPr>
          <p:cNvPicPr>
            <a:picLocks noChangeAspect="1"/>
          </p:cNvPicPr>
          <p:nvPr/>
        </p:nvPicPr>
        <p:blipFill>
          <a:blip r:embed="rId2"/>
          <a:stretch>
            <a:fillRect/>
          </a:stretch>
        </p:blipFill>
        <p:spPr>
          <a:xfrm>
            <a:off x="1100933" y="3429000"/>
            <a:ext cx="4914900" cy="3238500"/>
          </a:xfrm>
          <a:prstGeom prst="rect">
            <a:avLst/>
          </a:prstGeom>
        </p:spPr>
      </p:pic>
      <p:pic>
        <p:nvPicPr>
          <p:cNvPr id="5" name="Picture 4">
            <a:extLst>
              <a:ext uri="{FF2B5EF4-FFF2-40B4-BE49-F238E27FC236}">
                <a16:creationId xmlns:a16="http://schemas.microsoft.com/office/drawing/2014/main" id="{7710061B-81A1-6FFE-D2D9-DE16E3204A23}"/>
              </a:ext>
            </a:extLst>
          </p:cNvPr>
          <p:cNvPicPr>
            <a:picLocks noChangeAspect="1"/>
          </p:cNvPicPr>
          <p:nvPr/>
        </p:nvPicPr>
        <p:blipFill>
          <a:blip r:embed="rId3"/>
          <a:stretch>
            <a:fillRect/>
          </a:stretch>
        </p:blipFill>
        <p:spPr>
          <a:xfrm>
            <a:off x="6798845" y="2733574"/>
            <a:ext cx="4707355" cy="3990821"/>
          </a:xfrm>
          <a:prstGeom prst="rect">
            <a:avLst/>
          </a:prstGeom>
        </p:spPr>
      </p:pic>
    </p:spTree>
    <p:extLst>
      <p:ext uri="{BB962C8B-B14F-4D97-AF65-F5344CB8AC3E}">
        <p14:creationId xmlns:p14="http://schemas.microsoft.com/office/powerpoint/2010/main" val="3713285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checkerboard(across)">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5CE8C-66CB-5F97-575A-0D8305D3DF96}"/>
              </a:ext>
            </a:extLst>
          </p:cNvPr>
          <p:cNvSpPr>
            <a:spLocks noGrp="1"/>
          </p:cNvSpPr>
          <p:nvPr>
            <p:ph type="title"/>
          </p:nvPr>
        </p:nvSpPr>
        <p:spPr>
          <a:xfrm>
            <a:off x="2021305" y="764373"/>
            <a:ext cx="9484895" cy="1293028"/>
          </a:xfrm>
        </p:spPr>
        <p:txBody>
          <a:bodyPr/>
          <a:lstStyle/>
          <a:p>
            <a:r>
              <a:rPr lang="en-US" dirty="0">
                <a:latin typeface="Cambria" panose="02040503050406030204" pitchFamily="18" charset="0"/>
              </a:rPr>
              <a:t>convolutional neural network</a:t>
            </a:r>
          </a:p>
        </p:txBody>
      </p:sp>
      <p:sp>
        <p:nvSpPr>
          <p:cNvPr id="3" name="Content Placeholder 2">
            <a:extLst>
              <a:ext uri="{FF2B5EF4-FFF2-40B4-BE49-F238E27FC236}">
                <a16:creationId xmlns:a16="http://schemas.microsoft.com/office/drawing/2014/main" id="{B9E8D21D-8A09-02EE-06B3-EFC1447054B7}"/>
              </a:ext>
            </a:extLst>
          </p:cNvPr>
          <p:cNvSpPr>
            <a:spLocks noGrp="1"/>
          </p:cNvSpPr>
          <p:nvPr>
            <p:ph idx="1"/>
          </p:nvPr>
        </p:nvSpPr>
        <p:spPr>
          <a:xfrm>
            <a:off x="685800" y="2194560"/>
            <a:ext cx="4319337" cy="4024125"/>
          </a:xfrm>
        </p:spPr>
        <p:txBody>
          <a:bodyPr/>
          <a:lstStyle/>
          <a:p>
            <a:r>
              <a:rPr lang="en-US" dirty="0">
                <a:latin typeface="Cambria" panose="02040503050406030204" pitchFamily="18" charset="0"/>
              </a:rPr>
              <a:t>We first add an embedding layer to apply our custom word2vec model</a:t>
            </a:r>
          </a:p>
          <a:p>
            <a:r>
              <a:rPr lang="en-US" dirty="0">
                <a:latin typeface="Cambria" panose="02040503050406030204" pitchFamily="18" charset="0"/>
              </a:rPr>
              <a:t>Then build a CNN model with 3 layers and each one have 1024 units</a:t>
            </a:r>
          </a:p>
          <a:p>
            <a:r>
              <a:rPr lang="en-US" dirty="0">
                <a:latin typeface="Cambria" panose="02040503050406030204" pitchFamily="18" charset="0"/>
              </a:rPr>
              <a:t>Since we have 50 labels, so the output shape is 50.</a:t>
            </a:r>
          </a:p>
          <a:p>
            <a:endParaRPr lang="en-US" dirty="0"/>
          </a:p>
        </p:txBody>
      </p:sp>
      <p:pic>
        <p:nvPicPr>
          <p:cNvPr id="4" name="Picture 3">
            <a:extLst>
              <a:ext uri="{FF2B5EF4-FFF2-40B4-BE49-F238E27FC236}">
                <a16:creationId xmlns:a16="http://schemas.microsoft.com/office/drawing/2014/main" id="{668AD873-3443-B04F-7A15-742657289425}"/>
              </a:ext>
            </a:extLst>
          </p:cNvPr>
          <p:cNvPicPr>
            <a:picLocks noChangeAspect="1"/>
          </p:cNvPicPr>
          <p:nvPr/>
        </p:nvPicPr>
        <p:blipFill>
          <a:blip r:embed="rId2"/>
          <a:stretch>
            <a:fillRect/>
          </a:stretch>
        </p:blipFill>
        <p:spPr>
          <a:xfrm>
            <a:off x="6428307" y="1743004"/>
            <a:ext cx="5736185" cy="4927236"/>
          </a:xfrm>
          <a:prstGeom prst="rect">
            <a:avLst/>
          </a:prstGeom>
        </p:spPr>
      </p:pic>
    </p:spTree>
    <p:extLst>
      <p:ext uri="{BB962C8B-B14F-4D97-AF65-F5344CB8AC3E}">
        <p14:creationId xmlns:p14="http://schemas.microsoft.com/office/powerpoint/2010/main" val="1453467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3CC31-260D-FAAA-22A0-D54800EED6A9}"/>
              </a:ext>
            </a:extLst>
          </p:cNvPr>
          <p:cNvSpPr>
            <a:spLocks noGrp="1"/>
          </p:cNvSpPr>
          <p:nvPr>
            <p:ph type="title"/>
          </p:nvPr>
        </p:nvSpPr>
        <p:spPr/>
        <p:txBody>
          <a:bodyPr/>
          <a:lstStyle/>
          <a:p>
            <a:r>
              <a:rPr lang="en-US" dirty="0">
                <a:latin typeface="Cambria" panose="02040503050406030204" pitchFamily="18" charset="0"/>
              </a:rPr>
              <a:t>convolutional neural network</a:t>
            </a:r>
            <a:endParaRPr lang="en-US" dirty="0"/>
          </a:p>
        </p:txBody>
      </p:sp>
      <p:sp>
        <p:nvSpPr>
          <p:cNvPr id="5" name="Content Placeholder 4">
            <a:extLst>
              <a:ext uri="{FF2B5EF4-FFF2-40B4-BE49-F238E27FC236}">
                <a16:creationId xmlns:a16="http://schemas.microsoft.com/office/drawing/2014/main" id="{93FD079A-AEF2-CDD8-8070-6F7031EABF8E}"/>
              </a:ext>
            </a:extLst>
          </p:cNvPr>
          <p:cNvSpPr>
            <a:spLocks noGrp="1"/>
          </p:cNvSpPr>
          <p:nvPr>
            <p:ph idx="1"/>
          </p:nvPr>
        </p:nvSpPr>
        <p:spPr>
          <a:xfrm>
            <a:off x="685800" y="1923098"/>
            <a:ext cx="10820400" cy="4024125"/>
          </a:xfrm>
        </p:spPr>
        <p:txBody>
          <a:bodyPr>
            <a:normAutofit/>
          </a:bodyPr>
          <a:lstStyle/>
          <a:p>
            <a:r>
              <a:rPr lang="en-US" b="1" dirty="0">
                <a:latin typeface="Cambria" panose="02040503050406030204" pitchFamily="18" charset="0"/>
              </a:rPr>
              <a:t>We trained in total 60 epochs, and the evaluation loss is no longer decrease at around 0.0751</a:t>
            </a:r>
          </a:p>
          <a:p>
            <a:r>
              <a:rPr lang="en-US" b="1" dirty="0">
                <a:latin typeface="Cambria" panose="02040503050406030204" pitchFamily="18" charset="0"/>
              </a:rPr>
              <a:t>And its final test accuracy is 0.90424</a:t>
            </a:r>
          </a:p>
          <a:p>
            <a:endParaRPr lang="en-US" b="1" dirty="0">
              <a:latin typeface="Cambria" panose="02040503050406030204" pitchFamily="18" charset="0"/>
            </a:endParaRPr>
          </a:p>
        </p:txBody>
      </p:sp>
      <p:pic>
        <p:nvPicPr>
          <p:cNvPr id="3" name="Picture 2">
            <a:extLst>
              <a:ext uri="{FF2B5EF4-FFF2-40B4-BE49-F238E27FC236}">
                <a16:creationId xmlns:a16="http://schemas.microsoft.com/office/drawing/2014/main" id="{6A1B8535-3F54-CE6F-6AB7-4AE3E55EE7D8}"/>
              </a:ext>
            </a:extLst>
          </p:cNvPr>
          <p:cNvPicPr>
            <a:picLocks noChangeAspect="1"/>
          </p:cNvPicPr>
          <p:nvPr/>
        </p:nvPicPr>
        <p:blipFill>
          <a:blip r:embed="rId2"/>
          <a:stretch>
            <a:fillRect/>
          </a:stretch>
        </p:blipFill>
        <p:spPr>
          <a:xfrm>
            <a:off x="6051550" y="2428621"/>
            <a:ext cx="5219700" cy="3670300"/>
          </a:xfrm>
          <a:prstGeom prst="rect">
            <a:avLst/>
          </a:prstGeom>
        </p:spPr>
      </p:pic>
      <p:pic>
        <p:nvPicPr>
          <p:cNvPr id="7" name="Picture 6">
            <a:extLst>
              <a:ext uri="{FF2B5EF4-FFF2-40B4-BE49-F238E27FC236}">
                <a16:creationId xmlns:a16="http://schemas.microsoft.com/office/drawing/2014/main" id="{7094B137-4874-64AB-2F03-D1A07E2E3B9E}"/>
              </a:ext>
            </a:extLst>
          </p:cNvPr>
          <p:cNvPicPr>
            <a:picLocks noChangeAspect="1"/>
          </p:cNvPicPr>
          <p:nvPr/>
        </p:nvPicPr>
        <p:blipFill>
          <a:blip r:embed="rId3"/>
          <a:stretch>
            <a:fillRect/>
          </a:stretch>
        </p:blipFill>
        <p:spPr>
          <a:xfrm>
            <a:off x="292100" y="4879370"/>
            <a:ext cx="6908800" cy="863600"/>
          </a:xfrm>
          <a:prstGeom prst="rect">
            <a:avLst/>
          </a:prstGeom>
        </p:spPr>
      </p:pic>
    </p:spTree>
    <p:extLst>
      <p:ext uri="{BB962C8B-B14F-4D97-AF65-F5344CB8AC3E}">
        <p14:creationId xmlns:p14="http://schemas.microsoft.com/office/powerpoint/2010/main" val="1231477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88DD-77BE-7206-4E8A-09BD74B80F63}"/>
              </a:ext>
            </a:extLst>
          </p:cNvPr>
          <p:cNvSpPr>
            <a:spLocks noGrp="1"/>
          </p:cNvSpPr>
          <p:nvPr>
            <p:ph type="title"/>
          </p:nvPr>
        </p:nvSpPr>
        <p:spPr/>
        <p:txBody>
          <a:bodyPr/>
          <a:lstStyle/>
          <a:p>
            <a:r>
              <a:rPr lang="en-US" dirty="0">
                <a:latin typeface="Cambria" panose="02040503050406030204" pitchFamily="18" charset="0"/>
              </a:rPr>
              <a:t>Deficiencies and Prospects</a:t>
            </a:r>
          </a:p>
        </p:txBody>
      </p:sp>
      <p:sp>
        <p:nvSpPr>
          <p:cNvPr id="3" name="Content Placeholder 2">
            <a:extLst>
              <a:ext uri="{FF2B5EF4-FFF2-40B4-BE49-F238E27FC236}">
                <a16:creationId xmlns:a16="http://schemas.microsoft.com/office/drawing/2014/main" id="{B8136BE5-1336-D8B5-BE78-B953F0E9926C}"/>
              </a:ext>
            </a:extLst>
          </p:cNvPr>
          <p:cNvSpPr>
            <a:spLocks noGrp="1"/>
          </p:cNvSpPr>
          <p:nvPr>
            <p:ph idx="1"/>
          </p:nvPr>
        </p:nvSpPr>
        <p:spPr/>
        <p:txBody>
          <a:bodyPr>
            <a:normAutofit/>
          </a:bodyPr>
          <a:lstStyle/>
          <a:p>
            <a:r>
              <a:rPr lang="en-US" altLang="zh-CN" sz="2400" dirty="0">
                <a:latin typeface="Cambria" panose="02040503050406030204" pitchFamily="18" charset="0"/>
              </a:rPr>
              <a:t>1.</a:t>
            </a:r>
            <a:r>
              <a:rPr lang="zh-CN" altLang="en-US" sz="2400" dirty="0">
                <a:latin typeface="Cambria" panose="02040503050406030204" pitchFamily="18" charset="0"/>
              </a:rPr>
              <a:t> </a:t>
            </a:r>
            <a:r>
              <a:rPr lang="en-US" altLang="zh-CN" sz="2400" dirty="0">
                <a:latin typeface="Cambria" panose="02040503050406030204" pitchFamily="18" charset="0"/>
              </a:rPr>
              <a:t>We think we can still improve on the text processing: in general, the title can better reflect the theme of the whole article, so we think that if the proportion of the title text in the whole text is increased, it may produce better results.</a:t>
            </a:r>
          </a:p>
          <a:p>
            <a:r>
              <a:rPr lang="en-US" altLang="zh-CN" sz="2400" dirty="0">
                <a:latin typeface="Cambria" panose="02040503050406030204" pitchFamily="18" charset="0"/>
              </a:rPr>
              <a:t>2.What if we use RNN(LSTM/GRU) instead of CNN model? Recurrent Neural Networks associates words that are far apart in the text, which is what CNN cannot do. Maybe an RNN can generate a better result.</a:t>
            </a:r>
          </a:p>
          <a:p>
            <a:r>
              <a:rPr lang="en-US" altLang="zh-CN" sz="2400" dirty="0">
                <a:latin typeface="Cambria" panose="02040503050406030204" pitchFamily="18" charset="0"/>
              </a:rPr>
              <a:t>3. Now that the results of our customized word2vec model training have been significantly improved, we are thinking, if we can use Bert to train a</a:t>
            </a:r>
            <a:r>
              <a:rPr lang="zh-CN" altLang="en-US" sz="2400" dirty="0">
                <a:latin typeface="Cambria" panose="02040503050406030204" pitchFamily="18" charset="0"/>
              </a:rPr>
              <a:t> </a:t>
            </a:r>
            <a:r>
              <a:rPr lang="en-US" altLang="zh-CN" sz="2400" dirty="0">
                <a:latin typeface="Cambria" panose="02040503050406030204" pitchFamily="18" charset="0"/>
              </a:rPr>
              <a:t>customized tokenizer and apply it to the Bert model, is it possible to improve the classification results?</a:t>
            </a:r>
          </a:p>
          <a:p>
            <a:endParaRPr lang="en-US" dirty="0"/>
          </a:p>
        </p:txBody>
      </p:sp>
    </p:spTree>
    <p:extLst>
      <p:ext uri="{BB962C8B-B14F-4D97-AF65-F5344CB8AC3E}">
        <p14:creationId xmlns:p14="http://schemas.microsoft.com/office/powerpoint/2010/main" val="1427169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heckerboard(across)">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heckerboard(across)">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E1429-4CAF-A364-B1F6-F438D4EFCCE3}"/>
              </a:ext>
            </a:extLst>
          </p:cNvPr>
          <p:cNvSpPr>
            <a:spLocks noGrp="1"/>
          </p:cNvSpPr>
          <p:nvPr>
            <p:ph type="ctrTitle"/>
          </p:nvPr>
        </p:nvSpPr>
        <p:spPr>
          <a:xfrm>
            <a:off x="1371600" y="1803405"/>
            <a:ext cx="9728522" cy="1825096"/>
          </a:xfrm>
        </p:spPr>
        <p:txBody>
          <a:bodyPr>
            <a:noAutofit/>
          </a:bodyPr>
          <a:lstStyle/>
          <a:p>
            <a:r>
              <a:rPr lang="en-US" sz="6600" b="1" dirty="0"/>
              <a:t>THANKS FOR LISTENING!</a:t>
            </a:r>
          </a:p>
        </p:txBody>
      </p:sp>
      <p:sp>
        <p:nvSpPr>
          <p:cNvPr id="3" name="Subtitle 2">
            <a:extLst>
              <a:ext uri="{FF2B5EF4-FFF2-40B4-BE49-F238E27FC236}">
                <a16:creationId xmlns:a16="http://schemas.microsoft.com/office/drawing/2014/main" id="{303DDC8F-66B8-2AA0-C545-D3DC03E067D6}"/>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43068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8E63CC31-260D-FAAA-22A0-D54800EED6A9}"/>
              </a:ext>
            </a:extLst>
          </p:cNvPr>
          <p:cNvSpPr>
            <a:spLocks noGrp="1"/>
          </p:cNvSpPr>
          <p:nvPr>
            <p:ph type="title"/>
          </p:nvPr>
        </p:nvSpPr>
        <p:spPr>
          <a:xfrm>
            <a:off x="685799" y="764373"/>
            <a:ext cx="3977639" cy="1600200"/>
          </a:xfrm>
        </p:spPr>
        <p:txBody>
          <a:bodyPr vert="horz" lIns="91440" tIns="45720" rIns="91440" bIns="45720" rtlCol="0" anchor="b">
            <a:normAutofit/>
          </a:bodyPr>
          <a:lstStyle/>
          <a:p>
            <a:pPr algn="l"/>
            <a:r>
              <a:rPr lang="en-US" sz="3200" kern="1200" cap="all" baseline="0" dirty="0">
                <a:solidFill>
                  <a:schemeClr val="tx1"/>
                </a:solidFill>
                <a:latin typeface="Cambria" panose="02040503050406030204" pitchFamily="18" charset="0"/>
                <a:cs typeface="Arial Hebrew" pitchFamily="2" charset="-79"/>
              </a:rPr>
              <a:t>Data Exploring</a:t>
            </a:r>
            <a:r>
              <a:rPr lang="en-US" sz="3200" kern="1200" cap="all" dirty="0">
                <a:solidFill>
                  <a:schemeClr val="tx1"/>
                </a:solidFill>
                <a:latin typeface="Cambria" panose="02040503050406030204" pitchFamily="18" charset="0"/>
                <a:cs typeface="Arial Hebrew" pitchFamily="2" charset="-79"/>
              </a:rPr>
              <a:t> &amp; Preprocessing</a:t>
            </a:r>
            <a:endParaRPr lang="en-US" sz="3200" kern="1200" cap="all" baseline="0" dirty="0">
              <a:solidFill>
                <a:schemeClr val="tx1"/>
              </a:solidFill>
              <a:latin typeface="Cambria" panose="02040503050406030204" pitchFamily="18" charset="0"/>
              <a:cs typeface="Arial Hebrew" pitchFamily="2" charset="-79"/>
            </a:endParaRPr>
          </a:p>
        </p:txBody>
      </p:sp>
      <p:sp>
        <p:nvSpPr>
          <p:cNvPr id="5" name="TextBox 4">
            <a:extLst>
              <a:ext uri="{FF2B5EF4-FFF2-40B4-BE49-F238E27FC236}">
                <a16:creationId xmlns:a16="http://schemas.microsoft.com/office/drawing/2014/main" id="{442586BC-5558-92B3-EE6B-C35A2A7608CF}"/>
              </a:ext>
            </a:extLst>
          </p:cNvPr>
          <p:cNvSpPr txBox="1"/>
          <p:nvPr/>
        </p:nvSpPr>
        <p:spPr>
          <a:xfrm>
            <a:off x="685800" y="2364573"/>
            <a:ext cx="3977639" cy="3854112"/>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sz="2000" dirty="0">
                <a:latin typeface="Cambria" panose="02040503050406030204" pitchFamily="18" charset="0"/>
                <a:cs typeface="Arial Hebrew" pitchFamily="2" charset="-79"/>
              </a:rPr>
              <a:t>Only the category corresponding to each regulation is recorded (no non-corresponding categories are recorded), which is very inconvenient for our subsequent data analysis, so we use One-hot code to clearly indicate the category that regulation belongs to or does not belong to. (1 means belonging to this category, 0 means not belonging)</a:t>
            </a:r>
          </a:p>
        </p:txBody>
      </p:sp>
      <p:pic>
        <p:nvPicPr>
          <p:cNvPr id="4" name="Content Placeholder 3" descr="Text&#10;&#10;Description automatically generated">
            <a:extLst>
              <a:ext uri="{FF2B5EF4-FFF2-40B4-BE49-F238E27FC236}">
                <a16:creationId xmlns:a16="http://schemas.microsoft.com/office/drawing/2014/main" id="{A2096B3D-1ADC-87D4-3981-76A1C25C32EB}"/>
              </a:ext>
            </a:extLst>
          </p:cNvPr>
          <p:cNvPicPr>
            <a:picLocks noGrp="1" noChangeAspect="1"/>
          </p:cNvPicPr>
          <p:nvPr>
            <p:ph idx="1"/>
          </p:nvPr>
        </p:nvPicPr>
        <p:blipFill>
          <a:blip r:embed="rId3"/>
          <a:stretch>
            <a:fillRect/>
          </a:stretch>
        </p:blipFill>
        <p:spPr>
          <a:xfrm>
            <a:off x="4972699" y="2085869"/>
            <a:ext cx="6533501" cy="2793071"/>
          </a:xfrm>
          <a:prstGeom prst="rect">
            <a:avLst/>
          </a:prstGeom>
        </p:spPr>
      </p:pic>
      <p:pic>
        <p:nvPicPr>
          <p:cNvPr id="6" name="Picture 5">
            <a:extLst>
              <a:ext uri="{FF2B5EF4-FFF2-40B4-BE49-F238E27FC236}">
                <a16:creationId xmlns:a16="http://schemas.microsoft.com/office/drawing/2014/main" id="{7FC295DF-5552-C8CC-4DA4-AFB15DAB6B08}"/>
              </a:ext>
            </a:extLst>
          </p:cNvPr>
          <p:cNvPicPr>
            <a:picLocks noChangeAspect="1"/>
          </p:cNvPicPr>
          <p:nvPr/>
        </p:nvPicPr>
        <p:blipFill>
          <a:blip r:embed="rId4"/>
          <a:stretch>
            <a:fillRect/>
          </a:stretch>
        </p:blipFill>
        <p:spPr>
          <a:xfrm>
            <a:off x="4972699" y="2294500"/>
            <a:ext cx="6533501" cy="2555865"/>
          </a:xfrm>
          <a:prstGeom prst="rect">
            <a:avLst/>
          </a:prstGeom>
        </p:spPr>
      </p:pic>
    </p:spTree>
    <p:extLst>
      <p:ext uri="{BB962C8B-B14F-4D97-AF65-F5344CB8AC3E}">
        <p14:creationId xmlns:p14="http://schemas.microsoft.com/office/powerpoint/2010/main" val="1118494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 presetClass="entr" presetSubtype="1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checkerboard(across)">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xit" presetSubtype="10" fill="hold" nodeType="clickEffect">
                                  <p:stCondLst>
                                    <p:cond delay="0"/>
                                  </p:stCondLst>
                                  <p:childTnLst>
                                    <p:animEffect transition="out" filter="randombar(horizontal)">
                                      <p:cBhvr>
                                        <p:cTn id="15" dur="500"/>
                                        <p:tgtEl>
                                          <p:spTgt spid="4"/>
                                        </p:tgtEl>
                                      </p:cBhvr>
                                    </p:animEffect>
                                    <p:set>
                                      <p:cBhvr>
                                        <p:cTn id="16" dur="1" fill="hold">
                                          <p:stCondLst>
                                            <p:cond delay="499"/>
                                          </p:stCondLst>
                                        </p:cTn>
                                        <p:tgtEl>
                                          <p:spTgt spid="4"/>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8E63CC31-260D-FAAA-22A0-D54800EED6A9}"/>
              </a:ext>
            </a:extLst>
          </p:cNvPr>
          <p:cNvSpPr>
            <a:spLocks noGrp="1"/>
          </p:cNvSpPr>
          <p:nvPr>
            <p:ph type="title"/>
          </p:nvPr>
        </p:nvSpPr>
        <p:spPr>
          <a:xfrm>
            <a:off x="685799" y="764373"/>
            <a:ext cx="3977639" cy="1600200"/>
          </a:xfrm>
        </p:spPr>
        <p:txBody>
          <a:bodyPr vert="horz" lIns="91440" tIns="45720" rIns="91440" bIns="45720" rtlCol="0" anchor="b">
            <a:normAutofit/>
          </a:bodyPr>
          <a:lstStyle/>
          <a:p>
            <a:pPr algn="l"/>
            <a:r>
              <a:rPr lang="en-US" sz="3200" kern="1200" cap="all" baseline="0" dirty="0">
                <a:solidFill>
                  <a:schemeClr val="tx1"/>
                </a:solidFill>
                <a:latin typeface="Cambria" panose="02040503050406030204" pitchFamily="18" charset="0"/>
                <a:cs typeface="Arial Hebrew" pitchFamily="2" charset="-79"/>
              </a:rPr>
              <a:t>Data Exploring</a:t>
            </a:r>
            <a:r>
              <a:rPr lang="en-US" sz="3200" kern="1200" cap="all" dirty="0">
                <a:solidFill>
                  <a:schemeClr val="tx1"/>
                </a:solidFill>
                <a:latin typeface="Cambria" panose="02040503050406030204" pitchFamily="18" charset="0"/>
                <a:cs typeface="Arial Hebrew" pitchFamily="2" charset="-79"/>
              </a:rPr>
              <a:t> &amp; Preprocessing</a:t>
            </a:r>
            <a:endParaRPr lang="en-US" sz="3200" kern="1200" cap="all" baseline="0" dirty="0">
              <a:solidFill>
                <a:schemeClr val="tx1"/>
              </a:solidFill>
              <a:latin typeface="Cambria" panose="02040503050406030204" pitchFamily="18" charset="0"/>
              <a:cs typeface="Arial Hebrew" pitchFamily="2" charset="-79"/>
            </a:endParaRPr>
          </a:p>
        </p:txBody>
      </p:sp>
      <p:sp>
        <p:nvSpPr>
          <p:cNvPr id="5" name="TextBox 4">
            <a:extLst>
              <a:ext uri="{FF2B5EF4-FFF2-40B4-BE49-F238E27FC236}">
                <a16:creationId xmlns:a16="http://schemas.microsoft.com/office/drawing/2014/main" id="{442586BC-5558-92B3-EE6B-C35A2A7608CF}"/>
              </a:ext>
            </a:extLst>
          </p:cNvPr>
          <p:cNvSpPr txBox="1"/>
          <p:nvPr/>
        </p:nvSpPr>
        <p:spPr>
          <a:xfrm>
            <a:off x="685800" y="2364573"/>
            <a:ext cx="3977639" cy="3854112"/>
          </a:xfrm>
          <a:prstGeom prst="rect">
            <a:avLst/>
          </a:prstGeom>
        </p:spPr>
        <p:txBody>
          <a:bodyPr vert="horz" lIns="91440" tIns="45720" rIns="91440" bIns="45720" rtlCol="0">
            <a:normAutofit/>
          </a:bodyPr>
          <a:lstStyle/>
          <a:p>
            <a:pPr defTabSz="914400">
              <a:lnSpc>
                <a:spcPct val="90000"/>
              </a:lnSpc>
              <a:spcAft>
                <a:spcPts val="600"/>
              </a:spcAft>
            </a:pPr>
            <a:endParaRPr lang="en-US" sz="2000" dirty="0">
              <a:latin typeface="Cambria" panose="02040503050406030204" pitchFamily="18" charset="0"/>
              <a:cs typeface="Arial Hebrew" pitchFamily="2" charset="-79"/>
            </a:endParaRPr>
          </a:p>
        </p:txBody>
      </p:sp>
      <p:pic>
        <p:nvPicPr>
          <p:cNvPr id="8" name="Content Placeholder 7">
            <a:extLst>
              <a:ext uri="{FF2B5EF4-FFF2-40B4-BE49-F238E27FC236}">
                <a16:creationId xmlns:a16="http://schemas.microsoft.com/office/drawing/2014/main" id="{1A748999-715E-A3C1-63DF-E61750545611}"/>
              </a:ext>
            </a:extLst>
          </p:cNvPr>
          <p:cNvPicPr>
            <a:picLocks noGrp="1" noChangeAspect="1"/>
          </p:cNvPicPr>
          <p:nvPr>
            <p:ph idx="1"/>
          </p:nvPr>
        </p:nvPicPr>
        <p:blipFill>
          <a:blip r:embed="rId3"/>
          <a:stretch>
            <a:fillRect/>
          </a:stretch>
        </p:blipFill>
        <p:spPr>
          <a:xfrm>
            <a:off x="5803231" y="3876541"/>
            <a:ext cx="5943600" cy="2006600"/>
          </a:xfrm>
          <a:prstGeom prst="rect">
            <a:avLst/>
          </a:prstGeom>
        </p:spPr>
      </p:pic>
      <p:pic>
        <p:nvPicPr>
          <p:cNvPr id="9" name="Picture 8">
            <a:extLst>
              <a:ext uri="{FF2B5EF4-FFF2-40B4-BE49-F238E27FC236}">
                <a16:creationId xmlns:a16="http://schemas.microsoft.com/office/drawing/2014/main" id="{EDC0F2FA-610A-CA0B-93CF-D0955B1EF36F}"/>
              </a:ext>
            </a:extLst>
          </p:cNvPr>
          <p:cNvPicPr>
            <a:picLocks noChangeAspect="1"/>
          </p:cNvPicPr>
          <p:nvPr/>
        </p:nvPicPr>
        <p:blipFill>
          <a:blip r:embed="rId4"/>
          <a:stretch>
            <a:fillRect/>
          </a:stretch>
        </p:blipFill>
        <p:spPr>
          <a:xfrm>
            <a:off x="5803231" y="1216025"/>
            <a:ext cx="5943600" cy="1955800"/>
          </a:xfrm>
          <a:prstGeom prst="rect">
            <a:avLst/>
          </a:prstGeom>
        </p:spPr>
      </p:pic>
      <p:sp>
        <p:nvSpPr>
          <p:cNvPr id="13" name="TextBox 12">
            <a:extLst>
              <a:ext uri="{FF2B5EF4-FFF2-40B4-BE49-F238E27FC236}">
                <a16:creationId xmlns:a16="http://schemas.microsoft.com/office/drawing/2014/main" id="{A5EFAF84-1A1A-9E0C-5B5A-F589D16CBD0F}"/>
              </a:ext>
            </a:extLst>
          </p:cNvPr>
          <p:cNvSpPr txBox="1"/>
          <p:nvPr/>
        </p:nvSpPr>
        <p:spPr>
          <a:xfrm>
            <a:off x="685799" y="2566372"/>
            <a:ext cx="3977639" cy="3854112"/>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sz="2800" dirty="0">
                <a:latin typeface="Cambria" panose="02040503050406030204" pitchFamily="18" charset="0"/>
                <a:cs typeface="Arial Hebrew" pitchFamily="2" charset="-79"/>
              </a:rPr>
              <a:t>For the text part, we first clean the text, removing all none-character text;</a:t>
            </a:r>
          </a:p>
          <a:p>
            <a:pPr indent="-228600" defTabSz="914400">
              <a:lnSpc>
                <a:spcPct val="90000"/>
              </a:lnSpc>
              <a:spcAft>
                <a:spcPts val="600"/>
              </a:spcAft>
              <a:buFont typeface="Arial" panose="020B0604020202020204" pitchFamily="34" charset="0"/>
              <a:buChar char="•"/>
            </a:pPr>
            <a:r>
              <a:rPr lang="en-US" sz="2800" dirty="0">
                <a:latin typeface="Cambria" panose="02040503050406030204" pitchFamily="18" charset="0"/>
                <a:cs typeface="Arial Hebrew" pitchFamily="2" charset="-79"/>
              </a:rPr>
              <a:t>Then we remove all stop words like “in”, “to” , etc.</a:t>
            </a:r>
          </a:p>
          <a:p>
            <a:pPr indent="-228600" defTabSz="914400">
              <a:lnSpc>
                <a:spcPct val="90000"/>
              </a:lnSpc>
              <a:spcAft>
                <a:spcPts val="600"/>
              </a:spcAft>
              <a:buFont typeface="Arial" panose="020B0604020202020204" pitchFamily="34" charset="0"/>
              <a:buChar char="•"/>
            </a:pPr>
            <a:r>
              <a:rPr lang="en-US" sz="2800" dirty="0">
                <a:latin typeface="Cambria" panose="02040503050406030204" pitchFamily="18" charset="0"/>
                <a:cs typeface="Arial Hebrew" pitchFamily="2" charset="-79"/>
              </a:rPr>
              <a:t>Last we split the text into single word.</a:t>
            </a:r>
          </a:p>
        </p:txBody>
      </p:sp>
      <p:sp>
        <p:nvSpPr>
          <p:cNvPr id="11" name="TextBox 10">
            <a:extLst>
              <a:ext uri="{FF2B5EF4-FFF2-40B4-BE49-F238E27FC236}">
                <a16:creationId xmlns:a16="http://schemas.microsoft.com/office/drawing/2014/main" id="{E51BF562-7EE8-67FE-1D7C-AEDBB354AE69}"/>
              </a:ext>
            </a:extLst>
          </p:cNvPr>
          <p:cNvSpPr txBox="1"/>
          <p:nvPr/>
        </p:nvSpPr>
        <p:spPr>
          <a:xfrm>
            <a:off x="8053137" y="3244334"/>
            <a:ext cx="1732547" cy="369332"/>
          </a:xfrm>
          <a:prstGeom prst="rect">
            <a:avLst/>
          </a:prstGeom>
          <a:noFill/>
        </p:spPr>
        <p:txBody>
          <a:bodyPr wrap="square" rtlCol="0">
            <a:spAutoFit/>
          </a:bodyPr>
          <a:lstStyle/>
          <a:p>
            <a:r>
              <a:rPr lang="en-US" dirty="0"/>
              <a:t>Raw data</a:t>
            </a:r>
          </a:p>
        </p:txBody>
      </p:sp>
      <p:sp>
        <p:nvSpPr>
          <p:cNvPr id="14" name="TextBox 13">
            <a:extLst>
              <a:ext uri="{FF2B5EF4-FFF2-40B4-BE49-F238E27FC236}">
                <a16:creationId xmlns:a16="http://schemas.microsoft.com/office/drawing/2014/main" id="{EE5FA0F2-D97F-9520-603C-D18B47D1F757}"/>
              </a:ext>
            </a:extLst>
          </p:cNvPr>
          <p:cNvSpPr txBox="1"/>
          <p:nvPr/>
        </p:nvSpPr>
        <p:spPr>
          <a:xfrm>
            <a:off x="7828547" y="6001238"/>
            <a:ext cx="1892967" cy="369332"/>
          </a:xfrm>
          <a:prstGeom prst="rect">
            <a:avLst/>
          </a:prstGeom>
          <a:noFill/>
        </p:spPr>
        <p:txBody>
          <a:bodyPr wrap="square" rtlCol="0">
            <a:spAutoFit/>
          </a:bodyPr>
          <a:lstStyle/>
          <a:p>
            <a:r>
              <a:rPr lang="en-US" dirty="0"/>
              <a:t>Cleaned data</a:t>
            </a:r>
          </a:p>
        </p:txBody>
      </p:sp>
    </p:spTree>
    <p:extLst>
      <p:ext uri="{BB962C8B-B14F-4D97-AF65-F5344CB8AC3E}">
        <p14:creationId xmlns:p14="http://schemas.microsoft.com/office/powerpoint/2010/main" val="1820287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checkerboard(across)">
                                      <p:cBhvr>
                                        <p:cTn id="7" dur="500"/>
                                        <p:tgtEl>
                                          <p:spTgt spid="13">
                                            <p:txEl>
                                              <p:pRg st="0" end="0"/>
                                            </p:txEl>
                                          </p:spTgt>
                                        </p:tgtEl>
                                      </p:cBhvr>
                                    </p:animEffect>
                                  </p:childTnLst>
                                </p:cTn>
                              </p:par>
                              <p:par>
                                <p:cTn id="8" presetID="5" presetClass="entr" presetSubtype="10" fill="hold" nodeType="withEffect">
                                  <p:stCondLst>
                                    <p:cond delay="0"/>
                                  </p:stCondLst>
                                  <p:childTnLst>
                                    <p:set>
                                      <p:cBhvr>
                                        <p:cTn id="9" dur="1" fill="hold">
                                          <p:stCondLst>
                                            <p:cond delay="0"/>
                                          </p:stCondLst>
                                        </p:cTn>
                                        <p:tgtEl>
                                          <p:spTgt spid="13">
                                            <p:txEl>
                                              <p:pRg st="1" end="1"/>
                                            </p:txEl>
                                          </p:spTgt>
                                        </p:tgtEl>
                                        <p:attrNameLst>
                                          <p:attrName>style.visibility</p:attrName>
                                        </p:attrNameLst>
                                      </p:cBhvr>
                                      <p:to>
                                        <p:strVal val="visible"/>
                                      </p:to>
                                    </p:set>
                                    <p:animEffect transition="in" filter="checkerboard(across)">
                                      <p:cBhvr>
                                        <p:cTn id="10" dur="500"/>
                                        <p:tgtEl>
                                          <p:spTgt spid="13">
                                            <p:txEl>
                                              <p:pRg st="1" end="1"/>
                                            </p:txEl>
                                          </p:spTgt>
                                        </p:tgtEl>
                                      </p:cBhvr>
                                    </p:animEffect>
                                  </p:childTnLst>
                                </p:cTn>
                              </p:par>
                              <p:par>
                                <p:cTn id="11" presetID="5" presetClass="entr" presetSubtype="10" fill="hold" nodeType="withEffect">
                                  <p:stCondLst>
                                    <p:cond delay="0"/>
                                  </p:stCondLst>
                                  <p:childTnLst>
                                    <p:set>
                                      <p:cBhvr>
                                        <p:cTn id="12" dur="1" fill="hold">
                                          <p:stCondLst>
                                            <p:cond delay="0"/>
                                          </p:stCondLst>
                                        </p:cTn>
                                        <p:tgtEl>
                                          <p:spTgt spid="13">
                                            <p:txEl>
                                              <p:pRg st="2" end="2"/>
                                            </p:txEl>
                                          </p:spTgt>
                                        </p:tgtEl>
                                        <p:attrNameLst>
                                          <p:attrName>style.visibility</p:attrName>
                                        </p:attrNameLst>
                                      </p:cBhvr>
                                      <p:to>
                                        <p:strVal val="visible"/>
                                      </p:to>
                                    </p:set>
                                    <p:animEffect transition="in" filter="checkerboard(across)">
                                      <p:cBhvr>
                                        <p:cTn id="13" dur="500"/>
                                        <p:tgtEl>
                                          <p:spTgt spid="1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dissolve">
                                      <p:cBhvr>
                                        <p:cTn id="18" dur="500"/>
                                        <p:tgtEl>
                                          <p:spTgt spid="9"/>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dissolve">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5" presetClass="entr" presetSubtype="10" fill="hold" grpId="0"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checkerboard(across)">
                                      <p:cBhvr>
                                        <p:cTn id="26" dur="500"/>
                                        <p:tgtEl>
                                          <p:spTgt spid="14"/>
                                        </p:tgtEl>
                                      </p:cBhvr>
                                    </p:animEffect>
                                  </p:childTnLst>
                                </p:cTn>
                              </p:par>
                              <p:par>
                                <p:cTn id="27" presetID="5" presetClass="entr" presetSubtype="1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checkerboard(across)">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ounded Rectangle 14">
            <a:extLst>
              <a:ext uri="{FF2B5EF4-FFF2-40B4-BE49-F238E27FC236}">
                <a16:creationId xmlns:a16="http://schemas.microsoft.com/office/drawing/2014/main" id="{843DD86A-8FAA-443F-9211-42A2AE8A7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0"/>
            <a:ext cx="7555992" cy="6858000"/>
          </a:xfrm>
          <a:prstGeom prst="roundRect">
            <a:avLst>
              <a:gd name="adj" fmla="val 0"/>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2A13AAE-18EB-4BDF-BAF7-F2F97B8D0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solidFill>
            <a:schemeClr val="tx1"/>
          </a:solidFill>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0F5C1B21-B0DB-4206-99EE-C13D67038B9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61975"/>
          <a:stretch/>
        </p:blipFill>
        <p:spPr>
          <a:xfrm>
            <a:off x="0" y="0"/>
            <a:ext cx="4636008" cy="1441450"/>
          </a:xfrm>
          <a:prstGeom prst="rect">
            <a:avLst/>
          </a:prstGeom>
        </p:spPr>
      </p:pic>
      <p:pic>
        <p:nvPicPr>
          <p:cNvPr id="15" name="Picture 14">
            <a:extLst>
              <a:ext uri="{FF2B5EF4-FFF2-40B4-BE49-F238E27FC236}">
                <a16:creationId xmlns:a16="http://schemas.microsoft.com/office/drawing/2014/main" id="{49261589-06E9-4B7C-A8F1-26648507B77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61975"/>
          <a:stretch/>
        </p:blipFill>
        <p:spPr>
          <a:xfrm>
            <a:off x="0" y="4375150"/>
            <a:ext cx="4636008" cy="2482850"/>
          </a:xfrm>
          <a:prstGeom prst="rect">
            <a:avLst/>
          </a:prstGeom>
        </p:spPr>
      </p:pic>
      <p:sp>
        <p:nvSpPr>
          <p:cNvPr id="2" name="Title 1">
            <a:extLst>
              <a:ext uri="{FF2B5EF4-FFF2-40B4-BE49-F238E27FC236}">
                <a16:creationId xmlns:a16="http://schemas.microsoft.com/office/drawing/2014/main" id="{D96A30EE-8C57-C8FB-BBD6-B7FDF1F013DB}"/>
              </a:ext>
            </a:extLst>
          </p:cNvPr>
          <p:cNvSpPr>
            <a:spLocks noGrp="1"/>
          </p:cNvSpPr>
          <p:nvPr>
            <p:ph type="title"/>
          </p:nvPr>
        </p:nvSpPr>
        <p:spPr>
          <a:xfrm>
            <a:off x="424910" y="1166175"/>
            <a:ext cx="3786188" cy="5148371"/>
          </a:xfrm>
        </p:spPr>
        <p:txBody>
          <a:bodyPr>
            <a:normAutofit/>
          </a:bodyPr>
          <a:lstStyle/>
          <a:p>
            <a:r>
              <a:rPr lang="en-US" dirty="0">
                <a:solidFill>
                  <a:schemeClr val="bg1"/>
                </a:solidFill>
                <a:latin typeface="Cambria" panose="02040503050406030204" pitchFamily="18" charset="0"/>
              </a:rPr>
              <a:t>NLP methods	</a:t>
            </a:r>
          </a:p>
        </p:txBody>
      </p:sp>
      <p:graphicFrame>
        <p:nvGraphicFramePr>
          <p:cNvPr id="5" name="Content Placeholder 2">
            <a:extLst>
              <a:ext uri="{FF2B5EF4-FFF2-40B4-BE49-F238E27FC236}">
                <a16:creationId xmlns:a16="http://schemas.microsoft.com/office/drawing/2014/main" id="{8340F56B-829C-2FC8-7B5F-77FA5BE0A349}"/>
              </a:ext>
            </a:extLst>
          </p:cNvPr>
          <p:cNvGraphicFramePr>
            <a:graphicFrameLocks noGrp="1"/>
          </p:cNvGraphicFramePr>
          <p:nvPr>
            <p:ph idx="1"/>
            <p:extLst>
              <p:ext uri="{D42A27DB-BD31-4B8C-83A1-F6EECF244321}">
                <p14:modId xmlns:p14="http://schemas.microsoft.com/office/powerpoint/2010/main" val="3407460905"/>
              </p:ext>
            </p:extLst>
          </p:nvPr>
        </p:nvGraphicFramePr>
        <p:xfrm>
          <a:off x="5279472" y="746125"/>
          <a:ext cx="6290226" cy="544774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 name="TextBox 9">
            <a:extLst>
              <a:ext uri="{FF2B5EF4-FFF2-40B4-BE49-F238E27FC236}">
                <a16:creationId xmlns:a16="http://schemas.microsoft.com/office/drawing/2014/main" id="{C7571799-B004-5005-F89A-874CE5ECD204}"/>
              </a:ext>
            </a:extLst>
          </p:cNvPr>
          <p:cNvSpPr txBox="1"/>
          <p:nvPr/>
        </p:nvSpPr>
        <p:spPr>
          <a:xfrm>
            <a:off x="158692" y="3913485"/>
            <a:ext cx="4636008" cy="923330"/>
          </a:xfrm>
          <a:prstGeom prst="rect">
            <a:avLst/>
          </a:prstGeom>
          <a:noFill/>
        </p:spPr>
        <p:txBody>
          <a:bodyPr wrap="square" rtlCol="0">
            <a:spAutoFit/>
          </a:bodyPr>
          <a:lstStyle/>
          <a:p>
            <a:r>
              <a:rPr lang="en-US" dirty="0">
                <a:solidFill>
                  <a:schemeClr val="bg1"/>
                </a:solidFill>
              </a:rPr>
              <a:t>For all the ’title’ and ‘</a:t>
            </a:r>
            <a:r>
              <a:rPr lang="en-US" dirty="0" err="1">
                <a:solidFill>
                  <a:schemeClr val="bg1"/>
                </a:solidFill>
              </a:rPr>
              <a:t>document_text</a:t>
            </a:r>
            <a:r>
              <a:rPr lang="en-US" dirty="0">
                <a:solidFill>
                  <a:schemeClr val="bg1"/>
                </a:solidFill>
              </a:rPr>
              <a:t>’ texts, we simply add them together as our text input.</a:t>
            </a:r>
          </a:p>
        </p:txBody>
      </p:sp>
    </p:spTree>
    <p:extLst>
      <p:ext uri="{BB962C8B-B14F-4D97-AF65-F5344CB8AC3E}">
        <p14:creationId xmlns:p14="http://schemas.microsoft.com/office/powerpoint/2010/main" val="15052661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239F-5E85-4CE7-9E19-B1D1E3F734A2}"/>
              </a:ext>
            </a:extLst>
          </p:cNvPr>
          <p:cNvSpPr>
            <a:spLocks noGrp="1"/>
          </p:cNvSpPr>
          <p:nvPr>
            <p:ph type="title"/>
          </p:nvPr>
        </p:nvSpPr>
        <p:spPr/>
        <p:txBody>
          <a:bodyPr/>
          <a:lstStyle/>
          <a:p>
            <a:r>
              <a:rPr lang="en-US" dirty="0"/>
              <a:t>M</a:t>
            </a:r>
            <a:r>
              <a:rPr lang="en-US" altLang="zh-CN" dirty="0"/>
              <a:t>odel 1: Bag of Words + MLP network</a:t>
            </a:r>
            <a:endParaRPr lang="en-US" dirty="0"/>
          </a:p>
        </p:txBody>
      </p:sp>
      <p:sp>
        <p:nvSpPr>
          <p:cNvPr id="3" name="Text Placeholder 2">
            <a:extLst>
              <a:ext uri="{FF2B5EF4-FFF2-40B4-BE49-F238E27FC236}">
                <a16:creationId xmlns:a16="http://schemas.microsoft.com/office/drawing/2014/main" id="{9B567BD6-80F0-ED2B-C7FB-61C5A802FF0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32875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3CC31-260D-FAAA-22A0-D54800EED6A9}"/>
              </a:ext>
            </a:extLst>
          </p:cNvPr>
          <p:cNvSpPr>
            <a:spLocks noGrp="1"/>
          </p:cNvSpPr>
          <p:nvPr>
            <p:ph type="title"/>
          </p:nvPr>
        </p:nvSpPr>
        <p:spPr/>
        <p:txBody>
          <a:bodyPr/>
          <a:lstStyle/>
          <a:p>
            <a:r>
              <a:rPr lang="en-US" dirty="0">
                <a:latin typeface="Cambria" panose="02040503050406030204" pitchFamily="18" charset="0"/>
              </a:rPr>
              <a:t>Bag of words + MLP Network</a:t>
            </a:r>
          </a:p>
        </p:txBody>
      </p:sp>
      <p:sp>
        <p:nvSpPr>
          <p:cNvPr id="5" name="Content Placeholder 4">
            <a:extLst>
              <a:ext uri="{FF2B5EF4-FFF2-40B4-BE49-F238E27FC236}">
                <a16:creationId xmlns:a16="http://schemas.microsoft.com/office/drawing/2014/main" id="{93FD079A-AEF2-CDD8-8070-6F7031EABF8E}"/>
              </a:ext>
            </a:extLst>
          </p:cNvPr>
          <p:cNvSpPr>
            <a:spLocks noGrp="1"/>
          </p:cNvSpPr>
          <p:nvPr>
            <p:ph idx="1"/>
          </p:nvPr>
        </p:nvSpPr>
        <p:spPr>
          <a:xfrm>
            <a:off x="685800" y="2194561"/>
            <a:ext cx="10820400" cy="1293028"/>
          </a:xfrm>
        </p:spPr>
        <p:txBody>
          <a:bodyPr>
            <a:normAutofit/>
          </a:bodyPr>
          <a:lstStyle/>
          <a:p>
            <a:r>
              <a:rPr lang="en-US" b="1" dirty="0">
                <a:latin typeface="Cambria" panose="02040503050406030204" pitchFamily="18" charset="0"/>
              </a:rPr>
              <a:t>We build a bag of words model with 10,000 features and set 3 as the minimum frequency and 60% as maximum frequency.</a:t>
            </a:r>
          </a:p>
        </p:txBody>
      </p:sp>
      <p:pic>
        <p:nvPicPr>
          <p:cNvPr id="6" name="Picture 5">
            <a:extLst>
              <a:ext uri="{FF2B5EF4-FFF2-40B4-BE49-F238E27FC236}">
                <a16:creationId xmlns:a16="http://schemas.microsoft.com/office/drawing/2014/main" id="{B8BE6EC1-E64B-2F2F-79A3-AFC31B39B9C7}"/>
              </a:ext>
            </a:extLst>
          </p:cNvPr>
          <p:cNvPicPr>
            <a:picLocks noChangeAspect="1"/>
          </p:cNvPicPr>
          <p:nvPr/>
        </p:nvPicPr>
        <p:blipFill>
          <a:blip r:embed="rId2"/>
          <a:stretch>
            <a:fillRect/>
          </a:stretch>
        </p:blipFill>
        <p:spPr>
          <a:xfrm>
            <a:off x="969972" y="2882900"/>
            <a:ext cx="9042400" cy="546100"/>
          </a:xfrm>
          <a:prstGeom prst="rect">
            <a:avLst/>
          </a:prstGeom>
        </p:spPr>
      </p:pic>
      <p:pic>
        <p:nvPicPr>
          <p:cNvPr id="7" name="Picture 6">
            <a:extLst>
              <a:ext uri="{FF2B5EF4-FFF2-40B4-BE49-F238E27FC236}">
                <a16:creationId xmlns:a16="http://schemas.microsoft.com/office/drawing/2014/main" id="{25CE104F-CF83-673A-0692-3FA3B512C6E0}"/>
              </a:ext>
            </a:extLst>
          </p:cNvPr>
          <p:cNvPicPr>
            <a:picLocks noChangeAspect="1"/>
          </p:cNvPicPr>
          <p:nvPr/>
        </p:nvPicPr>
        <p:blipFill>
          <a:blip r:embed="rId3"/>
          <a:stretch>
            <a:fillRect/>
          </a:stretch>
        </p:blipFill>
        <p:spPr>
          <a:xfrm>
            <a:off x="5491172" y="3631987"/>
            <a:ext cx="6116628" cy="2835079"/>
          </a:xfrm>
          <a:prstGeom prst="rect">
            <a:avLst/>
          </a:prstGeom>
        </p:spPr>
      </p:pic>
      <p:sp>
        <p:nvSpPr>
          <p:cNvPr id="8" name="TextBox 7">
            <a:extLst>
              <a:ext uri="{FF2B5EF4-FFF2-40B4-BE49-F238E27FC236}">
                <a16:creationId xmlns:a16="http://schemas.microsoft.com/office/drawing/2014/main" id="{608B8D1C-CFFB-E740-A04B-606938A3F157}"/>
              </a:ext>
            </a:extLst>
          </p:cNvPr>
          <p:cNvSpPr txBox="1"/>
          <p:nvPr/>
        </p:nvSpPr>
        <p:spPr>
          <a:xfrm>
            <a:off x="969972" y="4495529"/>
            <a:ext cx="4598984" cy="1107996"/>
          </a:xfrm>
          <a:prstGeom prst="rect">
            <a:avLst/>
          </a:prstGeom>
          <a:noFill/>
        </p:spPr>
        <p:txBody>
          <a:bodyPr wrap="square" rtlCol="0">
            <a:spAutoFit/>
          </a:bodyPr>
          <a:lstStyle/>
          <a:p>
            <a:r>
              <a:rPr lang="en-US" sz="2200" b="1" dirty="0">
                <a:latin typeface="Cambria" panose="02040503050406030204" pitchFamily="18" charset="0"/>
              </a:rPr>
              <a:t>Here is the bag of words features we are going to use in the MLP network</a:t>
            </a:r>
          </a:p>
        </p:txBody>
      </p:sp>
    </p:spTree>
    <p:extLst>
      <p:ext uri="{BB962C8B-B14F-4D97-AF65-F5344CB8AC3E}">
        <p14:creationId xmlns:p14="http://schemas.microsoft.com/office/powerpoint/2010/main" val="4214186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linds(horizontal)">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3CC31-260D-FAAA-22A0-D54800EED6A9}"/>
              </a:ext>
            </a:extLst>
          </p:cNvPr>
          <p:cNvSpPr>
            <a:spLocks noGrp="1"/>
          </p:cNvSpPr>
          <p:nvPr>
            <p:ph type="title"/>
          </p:nvPr>
        </p:nvSpPr>
        <p:spPr/>
        <p:txBody>
          <a:bodyPr/>
          <a:lstStyle/>
          <a:p>
            <a:r>
              <a:rPr lang="en-US" dirty="0">
                <a:latin typeface="Cambria" panose="02040503050406030204" pitchFamily="18" charset="0"/>
              </a:rPr>
              <a:t>MLP Network</a:t>
            </a:r>
            <a:endParaRPr lang="en-US" dirty="0"/>
          </a:p>
        </p:txBody>
      </p:sp>
      <p:sp>
        <p:nvSpPr>
          <p:cNvPr id="6" name="Content Placeholder 5">
            <a:extLst>
              <a:ext uri="{FF2B5EF4-FFF2-40B4-BE49-F238E27FC236}">
                <a16:creationId xmlns:a16="http://schemas.microsoft.com/office/drawing/2014/main" id="{32022AA7-8214-8612-3FC1-4B14FA3FB39D}"/>
              </a:ext>
            </a:extLst>
          </p:cNvPr>
          <p:cNvSpPr>
            <a:spLocks noGrp="1"/>
          </p:cNvSpPr>
          <p:nvPr>
            <p:ph idx="1"/>
          </p:nvPr>
        </p:nvSpPr>
        <p:spPr>
          <a:xfrm>
            <a:off x="337736" y="2057401"/>
            <a:ext cx="2398311" cy="4547046"/>
          </a:xfrm>
        </p:spPr>
        <p:txBody>
          <a:bodyPr>
            <a:normAutofit/>
          </a:bodyPr>
          <a:lstStyle/>
          <a:p>
            <a:r>
              <a:rPr lang="en-US" dirty="0">
                <a:latin typeface="Cambria" panose="02040503050406030204" pitchFamily="18" charset="0"/>
              </a:rPr>
              <a:t>We build a MLP model with 2 hidden layers one have 400 units and the second one have 200 units with dropouts.</a:t>
            </a:r>
          </a:p>
          <a:p>
            <a:r>
              <a:rPr lang="en-US" dirty="0">
                <a:latin typeface="Cambria" panose="02040503050406030204" pitchFamily="18" charset="0"/>
              </a:rPr>
              <a:t>Since we have 50 labels, so the output shape is 50.</a:t>
            </a:r>
          </a:p>
        </p:txBody>
      </p:sp>
      <p:pic>
        <p:nvPicPr>
          <p:cNvPr id="7" name="Picture 6">
            <a:extLst>
              <a:ext uri="{FF2B5EF4-FFF2-40B4-BE49-F238E27FC236}">
                <a16:creationId xmlns:a16="http://schemas.microsoft.com/office/drawing/2014/main" id="{992E1A34-9641-0743-4ADD-5826C82B6437}"/>
              </a:ext>
            </a:extLst>
          </p:cNvPr>
          <p:cNvPicPr>
            <a:picLocks noChangeAspect="1"/>
          </p:cNvPicPr>
          <p:nvPr/>
        </p:nvPicPr>
        <p:blipFill>
          <a:blip r:embed="rId2"/>
          <a:stretch>
            <a:fillRect/>
          </a:stretch>
        </p:blipFill>
        <p:spPr>
          <a:xfrm>
            <a:off x="2667331" y="1785938"/>
            <a:ext cx="9524669" cy="4818509"/>
          </a:xfrm>
          <a:prstGeom prst="rect">
            <a:avLst/>
          </a:prstGeom>
        </p:spPr>
      </p:pic>
    </p:spTree>
    <p:extLst>
      <p:ext uri="{BB962C8B-B14F-4D97-AF65-F5344CB8AC3E}">
        <p14:creationId xmlns:p14="http://schemas.microsoft.com/office/powerpoint/2010/main" val="74600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checkerboard(across)">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checkerboard(across)">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{FDF5BE1D-2317-214D-A9DF-AABBB26F638A}tf10001119</Template>
  <TotalTime>2895</TotalTime>
  <Words>1517</Words>
  <Application>Microsoft Macintosh PowerPoint</Application>
  <PresentationFormat>Widescreen</PresentationFormat>
  <Paragraphs>102</Paragraphs>
  <Slides>34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Cambria</vt:lpstr>
      <vt:lpstr>Century Gothic</vt:lpstr>
      <vt:lpstr>Vapor Trail</vt:lpstr>
      <vt:lpstr>Wkdatasolve</vt:lpstr>
      <vt:lpstr>This task can be generally divided into four parts:</vt:lpstr>
      <vt:lpstr>Data preprocessing</vt:lpstr>
      <vt:lpstr>Data Exploring &amp; Preprocessing</vt:lpstr>
      <vt:lpstr>Data Exploring &amp; Preprocessing</vt:lpstr>
      <vt:lpstr>NLP methods </vt:lpstr>
      <vt:lpstr>Model 1: Bag of Words + MLP network</vt:lpstr>
      <vt:lpstr>Bag of words + MLP Network</vt:lpstr>
      <vt:lpstr>MLP Network</vt:lpstr>
      <vt:lpstr>Bag of words + MLP Network</vt:lpstr>
      <vt:lpstr>Model 2: TF-IDF + ovr classifier</vt:lpstr>
      <vt:lpstr>TF-IDF</vt:lpstr>
      <vt:lpstr>One Vs Rest Classifier </vt:lpstr>
      <vt:lpstr>One Vs Rest Classifier </vt:lpstr>
      <vt:lpstr>TF-IDF + One Vs Rest Classifier </vt:lpstr>
      <vt:lpstr>Model 3: Pretrained Bert tokenizer &amp; model</vt:lpstr>
      <vt:lpstr>Pretrained Bert tokenizer</vt:lpstr>
      <vt:lpstr>Pretrained Bert model</vt:lpstr>
      <vt:lpstr>Pretrained Bert model</vt:lpstr>
      <vt:lpstr>Pretrained Bert model</vt:lpstr>
      <vt:lpstr>Pretrained Bert model</vt:lpstr>
      <vt:lpstr>Pretrained Bert model</vt:lpstr>
      <vt:lpstr>Pretrained Bert model</vt:lpstr>
      <vt:lpstr>Pretrained Bert model</vt:lpstr>
      <vt:lpstr>Pretrained Bert model</vt:lpstr>
      <vt:lpstr>Mid stage Thoughts and doubts</vt:lpstr>
      <vt:lpstr>Model 4: Custom word2vec tokenizer &amp; Convolutional neural network </vt:lpstr>
      <vt:lpstr>Word2vec</vt:lpstr>
      <vt:lpstr>Custom Word2vec</vt:lpstr>
      <vt:lpstr>convolutional neural network</vt:lpstr>
      <vt:lpstr>convolutional neural network</vt:lpstr>
      <vt:lpstr>convolutional neural network</vt:lpstr>
      <vt:lpstr>Deficiencies and Prospects</vt:lpstr>
      <vt:lpstr>THANKS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Xinze Yu</dc:creator>
  <cp:lastModifiedBy>Xinze Yu</cp:lastModifiedBy>
  <cp:revision>15</cp:revision>
  <dcterms:created xsi:type="dcterms:W3CDTF">2022-11-12T09:31:14Z</dcterms:created>
  <dcterms:modified xsi:type="dcterms:W3CDTF">2022-11-15T08:41:58Z</dcterms:modified>
</cp:coreProperties>
</file>

<file path=docProps/thumbnail.jpeg>
</file>